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55"/>
  </p:notesMasterIdLst>
  <p:sldIdLst>
    <p:sldId id="418" r:id="rId3"/>
    <p:sldId id="386" r:id="rId4"/>
    <p:sldId id="445" r:id="rId5"/>
    <p:sldId id="429" r:id="rId6"/>
    <p:sldId id="582" r:id="rId7"/>
    <p:sldId id="460" r:id="rId8"/>
    <p:sldId id="706" r:id="rId9"/>
    <p:sldId id="681" r:id="rId10"/>
    <p:sldId id="721" r:id="rId11"/>
    <p:sldId id="724" r:id="rId12"/>
    <p:sldId id="723" r:id="rId13"/>
    <p:sldId id="725" r:id="rId14"/>
    <p:sldId id="726" r:id="rId15"/>
    <p:sldId id="727" r:id="rId16"/>
    <p:sldId id="729" r:id="rId17"/>
    <p:sldId id="728" r:id="rId18"/>
    <p:sldId id="733" r:id="rId19"/>
    <p:sldId id="730" r:id="rId20"/>
    <p:sldId id="736" r:id="rId21"/>
    <p:sldId id="731" r:id="rId22"/>
    <p:sldId id="732" r:id="rId23"/>
    <p:sldId id="734" r:id="rId24"/>
    <p:sldId id="735" r:id="rId25"/>
    <p:sldId id="737" r:id="rId26"/>
    <p:sldId id="738" r:id="rId27"/>
    <p:sldId id="739" r:id="rId28"/>
    <p:sldId id="740" r:id="rId29"/>
    <p:sldId id="741" r:id="rId30"/>
    <p:sldId id="742" r:id="rId31"/>
    <p:sldId id="743" r:id="rId32"/>
    <p:sldId id="744" r:id="rId33"/>
    <p:sldId id="745" r:id="rId34"/>
    <p:sldId id="746" r:id="rId35"/>
    <p:sldId id="747" r:id="rId36"/>
    <p:sldId id="748" r:id="rId37"/>
    <p:sldId id="749" r:id="rId38"/>
    <p:sldId id="750" r:id="rId39"/>
    <p:sldId id="751" r:id="rId40"/>
    <p:sldId id="752" r:id="rId41"/>
    <p:sldId id="753" r:id="rId42"/>
    <p:sldId id="754" r:id="rId43"/>
    <p:sldId id="480" r:id="rId44"/>
    <p:sldId id="479" r:id="rId45"/>
    <p:sldId id="575" r:id="rId46"/>
    <p:sldId id="511" r:id="rId47"/>
    <p:sldId id="501" r:id="rId48"/>
    <p:sldId id="510" r:id="rId49"/>
    <p:sldId id="452" r:id="rId50"/>
    <p:sldId id="451" r:id="rId51"/>
    <p:sldId id="513" r:id="rId52"/>
    <p:sldId id="514" r:id="rId53"/>
    <p:sldId id="449" r:id="rId54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4E1D"/>
    <a:srgbClr val="D1EEAC"/>
    <a:srgbClr val="9AC39A"/>
    <a:srgbClr val="96A8C3"/>
    <a:srgbClr val="FFFFCC"/>
    <a:srgbClr val="009900"/>
    <a:srgbClr val="A3B8CB"/>
    <a:srgbClr val="DA724B"/>
    <a:srgbClr val="E59F84"/>
    <a:srgbClr val="F8D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3" autoAdjust="0"/>
    <p:restoredTop sz="89085" autoAdjust="0"/>
  </p:normalViewPr>
  <p:slideViewPr>
    <p:cSldViewPr>
      <p:cViewPr varScale="1">
        <p:scale>
          <a:sx n="100" d="100"/>
          <a:sy n="100" d="100"/>
        </p:scale>
        <p:origin x="90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95645188-6A4D-4C85-B856-A4BE5EBBB006}" type="datetimeFigureOut">
              <a:rPr lang="en-US"/>
              <a:pPr>
                <a:defRPr/>
              </a:pPr>
              <a:t>7/20/2017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  <a:endParaRPr lang="en-US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666AA481-E30C-4065-A8C0-02429543A2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1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D11FCB-918B-4415-A66C-E1CA6DCC606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555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474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832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936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825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4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487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468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315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029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567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18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532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453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3391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763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737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264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01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510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2523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878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07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0591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035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2425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953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4025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1767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5989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273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2674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947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95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5071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0976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732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6374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9263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728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187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282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57FB8-63EF-4E13-93FB-D2905A6BAD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4326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46083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16FE315-372D-4431-BC57-08764164FCC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187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3413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7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929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93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938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137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93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F0935-CABC-4682-8BAC-84433E0A213B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57DCD-8F70-4866-9628-688ACC2F689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4C53-E92B-4580-B62C-1D93A4522162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F1DB3-E6FA-4395-800D-32CA8285525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8D693-55E9-4DFB-A6CF-E9CF1C2C453F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6C9895-5954-4679-9371-93EDFD36F8C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8E089-62ED-4B99-9D85-4233106172C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390516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E4D2F2-8EAD-4248-A8AF-937EE57F243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714334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1B655-9686-4700-A3E3-2677DD26807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71084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FA3A0-0963-40F8-917D-76DEAAEFC216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98362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2FADE-2241-4AB9-A208-782AC4633E65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19129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3ABB79-FB1F-4563-8AEC-F75E8EA4533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66056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CEBD2-D067-4C87-98E7-17140CF6747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598212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A170F8-514C-479C-AACB-5022023134F7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11834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DF1A9-FA95-49E0-AD03-FC09736C0417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F4D12-7BED-49F7-86C6-6CCA3FE5C21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3611C-DD27-4ADB-92CD-80118082488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571875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55742B-6A67-44BA-9E65-E8ED5897B16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242069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9B4FD-8306-4B74-B1F8-D2E67870986E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088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782FD2-711B-470D-82CE-B7001E2E881B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0170C-3AFA-4CDD-A1DA-1AAA6BD64BE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71E57-439A-43EC-83D3-278E8830CE17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33F12-FE4E-4717-9D29-D6CD8D0B8DA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1982B-4D5C-40A5-8680-D14AB22FF2F3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CBD16-2B6C-4B5F-A27C-1BDE394B361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20B05-F5F3-4A96-8250-C35F2E564B2D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0F256-E42B-46E3-BD18-2E319822111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3F4EA-9703-4187-B760-700E5A0AB8C1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B4E2C-300C-486B-8509-BCD8ED93FAE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20BA2-2EDF-41A5-ABC7-3D8DD950C846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869A1B-8BBE-4A90-99EF-CA7AF3AB27D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A43563-9108-4986-BB01-3A90FE142772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2D713-2A41-45C4-A35B-2FA6DAB1D76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22085F9-DEDC-4373-9033-D5B96210CA5B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77E3926-5E4F-4976-9185-E0836A63B16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C2E8B-7AD5-4B74-A391-C1BAFFD0676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25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liketaurus" TargetMode="External"/><Relationship Id="rId13" Type="http://schemas.openxmlformats.org/officeDocument/2006/relationships/image" Target="../media/image9.png"/><Relationship Id="rId18" Type="http://schemas.openxmlformats.org/officeDocument/2006/relationships/image" Target="../media/image14.gif"/><Relationship Id="rId3" Type="http://schemas.openxmlformats.org/officeDocument/2006/relationships/hyperlink" Target="https://twitter.com/liketaurus" TargetMode="External"/><Relationship Id="rId7" Type="http://schemas.openxmlformats.org/officeDocument/2006/relationships/image" Target="../media/image6.jpeg"/><Relationship Id="rId12" Type="http://schemas.microsoft.com/office/2007/relationships/hdphoto" Target="../media/hdphoto2.wdp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oop.it/t/workout-and-fitness" TargetMode="External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10" Type="http://schemas.openxmlformats.org/officeDocument/2006/relationships/hyperlink" Target="http://www.linkedin.com/in/ababich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itvdn.com/ru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rovider.com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TestProvider.com" TargetMode="Externa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rovider.com/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vdn.com/ru" TargetMode="External"/><Relationship Id="rId5" Type="http://schemas.openxmlformats.org/officeDocument/2006/relationships/image" Target="../media/image53.png"/><Relationship Id="rId4" Type="http://schemas.openxmlformats.org/officeDocument/2006/relationships/hyperlink" Target="http://itvdn.com/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Фигура, имеющая форму буквы L 6"/>
          <p:cNvSpPr/>
          <p:nvPr/>
        </p:nvSpPr>
        <p:spPr>
          <a:xfrm rot="10800000">
            <a:off x="0" y="0"/>
            <a:ext cx="12215813" cy="6858000"/>
          </a:xfrm>
          <a:prstGeom prst="corner">
            <a:avLst>
              <a:gd name="adj1" fmla="val 6267"/>
              <a:gd name="adj2" fmla="val 6637"/>
            </a:avLst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338" name="Заголовок 1"/>
          <p:cNvSpPr txBox="1">
            <a:spLocks/>
          </p:cNvSpPr>
          <p:nvPr/>
        </p:nvSpPr>
        <p:spPr bwMode="auto">
          <a:xfrm>
            <a:off x="1828800" y="4124056"/>
            <a:ext cx="89916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rgbClr val="6D6D6D"/>
                </a:solidFill>
                <a:latin typeface="Segoe UI Light" pitchFamily="34" charset="0"/>
                <a:cs typeface="Segoe UI Light" pitchFamily="34" charset="0"/>
              </a:rPr>
              <a:t>Основы ввода-вывода</a:t>
            </a:r>
            <a:endParaRPr lang="en-US" sz="2800" dirty="0">
              <a:solidFill>
                <a:srgbClr val="6D6D6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4339" name="Прямоугольник 11"/>
          <p:cNvSpPr>
            <a:spLocks noChangeArrowheads="1"/>
          </p:cNvSpPr>
          <p:nvPr/>
        </p:nvSpPr>
        <p:spPr bwMode="auto">
          <a:xfrm>
            <a:off x="1828800" y="2511692"/>
            <a:ext cx="942975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Профессиональное программирование </a:t>
            </a:r>
            <a:b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 языке </a:t>
            </a:r>
            <a:r>
              <a:rPr lang="en-US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</a:t>
            </a:r>
          </a:p>
        </p:txBody>
      </p:sp>
      <p:pic>
        <p:nvPicPr>
          <p:cNvPr id="14340" name="Рисунок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59950" y="457200"/>
            <a:ext cx="1898650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Прямоугольник 12"/>
          <p:cNvSpPr>
            <a:spLocks noChangeArrowheads="1"/>
          </p:cNvSpPr>
          <p:nvPr/>
        </p:nvSpPr>
        <p:spPr bwMode="auto">
          <a:xfrm>
            <a:off x="1447800" y="111125"/>
            <a:ext cx="50292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</a:t>
            </a:r>
          </a:p>
        </p:txBody>
      </p:sp>
      <p:sp>
        <p:nvSpPr>
          <p:cNvPr id="14342" name="Прямоугольник 13"/>
          <p:cNvSpPr>
            <a:spLocks noChangeArrowheads="1"/>
          </p:cNvSpPr>
          <p:nvPr/>
        </p:nvSpPr>
        <p:spPr bwMode="auto">
          <a:xfrm rot="5400000">
            <a:off x="8739188" y="3482975"/>
            <a:ext cx="6553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Информационный видеосервис для разработчиков программного обеспечения</a:t>
            </a:r>
            <a:endParaRPr lang="en-US" sz="140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14343" name="Рисунок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76200"/>
            <a:ext cx="1023938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4" name="Прямоугольник 15"/>
          <p:cNvSpPr>
            <a:spLocks noChangeArrowheads="1"/>
          </p:cNvSpPr>
          <p:nvPr/>
        </p:nvSpPr>
        <p:spPr bwMode="auto">
          <a:xfrm>
            <a:off x="9707563" y="111125"/>
            <a:ext cx="18288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http://itvdn.com</a:t>
            </a:r>
          </a:p>
        </p:txBody>
      </p:sp>
      <p:pic>
        <p:nvPicPr>
          <p:cNvPr id="14345" name="Рисунок 1"/>
          <p:cNvPicPr>
            <a:picLocks noChangeAspect="1"/>
          </p:cNvPicPr>
          <p:nvPr/>
        </p:nvPicPr>
        <p:blipFill>
          <a:blip r:embed="rId5"/>
          <a:srcRect l="23933" t="16042" r="26019" b="29813"/>
          <a:stretch>
            <a:fillRect/>
          </a:stretch>
        </p:blipFill>
        <p:spPr bwMode="auto">
          <a:xfrm>
            <a:off x="9067800" y="5461000"/>
            <a:ext cx="2190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Результат пошуку зображень за запитом &quot;java 8 logo&quot;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01"/>
          <a:stretch/>
        </p:blipFill>
        <p:spPr bwMode="auto">
          <a:xfrm>
            <a:off x="685800" y="2362200"/>
            <a:ext cx="996950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Популярн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ые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библиотеки: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Commons CLI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1587"/>
          <a:stretch/>
        </p:blipFill>
        <p:spPr>
          <a:xfrm>
            <a:off x="2438400" y="1524000"/>
            <a:ext cx="796259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6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Популярн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ые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библиотеки: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Commons CLI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47516"/>
          <a:stretch/>
        </p:blipFill>
        <p:spPr>
          <a:xfrm>
            <a:off x="2438400" y="1560188"/>
            <a:ext cx="7623534" cy="47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86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Популярн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ые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библиотеки: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JCommander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0600" y="2028379"/>
            <a:ext cx="1036320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JCommander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/>
            </a:r>
            <a:b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Каждому параметру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сопоставляется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поле класса</a:t>
            </a:r>
            <a:endParaRPr lang="ru-RU" sz="21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Поддерживаются разные типы параметров (из коробки – </a:t>
            </a:r>
            <a:b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	стандартные типы – 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Integer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String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Boolean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...)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	Есть механизм валидации параметров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	Можно выводить справку, в том числе, и по отдельному параметру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042849"/>
            <a:ext cx="1230965" cy="13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30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Популярн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ые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библиотеки: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JCommander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465492"/>
            <a:ext cx="5185569" cy="472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52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Системные свойства. Использование </a:t>
            </a:r>
            <a:r>
              <a:rPr lang="en-US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Properties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958776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 системных свойств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02175" y="1387033"/>
            <a:ext cx="10433901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Независящий от платформы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аналог переменных среды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/>
            </a:r>
            <a:b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переменным среды тоже можно 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доступиться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через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System.getenv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()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  <a:b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endParaRPr lang="ru-RU" sz="7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Каждая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JVM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предоставляет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свой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набор системных свойств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uk-UA" sz="7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Параметр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 конфигурации, хранящиеся как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пары ключ/значение 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(оба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строков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ые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  <a:endParaRPr lang="uk-UA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пути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 каталогам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сервер, порт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имена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локали</a:t>
            </a:r>
            <a:endParaRPr lang="uk-UA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…	</a:t>
            </a: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026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0" y="4729163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475" y="5500686"/>
            <a:ext cx="582930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68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Стандартн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ые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системные свойства*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975091"/>
              </p:ext>
            </p:extLst>
          </p:nvPr>
        </p:nvGraphicFramePr>
        <p:xfrm>
          <a:off x="2819400" y="1420332"/>
          <a:ext cx="7162800" cy="475186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719070">
                  <a:extLst>
                    <a:ext uri="{9D8B030D-6E8A-4147-A177-3AD203B41FA5}">
                      <a16:colId xmlns:a16="http://schemas.microsoft.com/office/drawing/2014/main" val="432083056"/>
                    </a:ext>
                  </a:extLst>
                </a:gridCol>
                <a:gridCol w="5443730">
                  <a:extLst>
                    <a:ext uri="{9D8B030D-6E8A-4147-A177-3AD203B41FA5}">
                      <a16:colId xmlns:a16="http://schemas.microsoft.com/office/drawing/2014/main" val="601328990"/>
                    </a:ext>
                  </a:extLst>
                </a:gridCol>
              </a:tblGrid>
              <a:tr h="157425">
                <a:tc>
                  <a:txBody>
                    <a:bodyPr/>
                    <a:lstStyle/>
                    <a:p>
                      <a:r>
                        <a:rPr lang="uk-UA" sz="1600" b="1" i="0" dirty="0">
                          <a:solidFill>
                            <a:srgbClr val="D04E1D"/>
                          </a:solidFill>
                          <a:effectLst/>
                        </a:rPr>
                        <a:t>Ключ</a:t>
                      </a:r>
                      <a:endParaRPr lang="uk-UA" sz="1600" b="1" i="0" dirty="0">
                        <a:solidFill>
                          <a:srgbClr val="D04E1D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tc>
                  <a:txBody>
                    <a:bodyPr/>
                    <a:lstStyle/>
                    <a:p>
                      <a:r>
                        <a:rPr lang="uk-UA" sz="1600" b="1" i="0" dirty="0" err="1">
                          <a:solidFill>
                            <a:srgbClr val="D04E1D"/>
                          </a:solidFill>
                          <a:effectLst/>
                        </a:rPr>
                        <a:t>Значение</a:t>
                      </a:r>
                      <a:endParaRPr lang="uk-UA" sz="1600" b="1" i="0" dirty="0">
                        <a:solidFill>
                          <a:srgbClr val="D04E1D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extLst>
                  <a:ext uri="{0D108BD9-81ED-4DB2-BD59-A6C34878D82A}">
                    <a16:rowId xmlns:a16="http://schemas.microsoft.com/office/drawing/2014/main" val="1424870139"/>
                  </a:ext>
                </a:extLst>
              </a:tr>
              <a:tr h="2754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java.version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tc>
                  <a:txBody>
                    <a:bodyPr/>
                    <a:lstStyle/>
                    <a:p>
                      <a:r>
                        <a:rPr lang="uk-UA" sz="1600">
                          <a:effectLst/>
                        </a:rPr>
                        <a:t>Версия </a:t>
                      </a:r>
                      <a:r>
                        <a:rPr lang="en-US" sz="1600">
                          <a:effectLst/>
                        </a:rPr>
                        <a:t>Java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extLst>
                  <a:ext uri="{0D108BD9-81ED-4DB2-BD59-A6C34878D82A}">
                    <a16:rowId xmlns:a16="http://schemas.microsoft.com/office/drawing/2014/main" val="2115711555"/>
                  </a:ext>
                </a:extLst>
              </a:tr>
              <a:tr h="393562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java.vendor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Идентификатор поставщика виртуальной машины </a:t>
                      </a:r>
                      <a:r>
                        <a:rPr lang="ru-RU" sz="1600" dirty="0" err="1">
                          <a:effectLst/>
                        </a:rPr>
                        <a:t>Java</a:t>
                      </a:r>
                      <a:endParaRPr lang="ru-RU" sz="16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extLst>
                  <a:ext uri="{0D108BD9-81ED-4DB2-BD59-A6C34878D82A}">
                    <a16:rowId xmlns:a16="http://schemas.microsoft.com/office/drawing/2014/main" val="2146916896"/>
                  </a:ext>
                </a:extLst>
              </a:tr>
              <a:tr h="2754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java.vendor.url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URL поставщика виртуальной машины </a:t>
                      </a:r>
                      <a:r>
                        <a:rPr lang="ru-RU" sz="1600" dirty="0" err="1">
                          <a:effectLst/>
                        </a:rPr>
                        <a:t>Java</a:t>
                      </a:r>
                      <a:endParaRPr lang="ru-RU" sz="16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extLst>
                  <a:ext uri="{0D108BD9-81ED-4DB2-BD59-A6C34878D82A}">
                    <a16:rowId xmlns:a16="http://schemas.microsoft.com/office/drawing/2014/main" val="1223086350"/>
                  </a:ext>
                </a:extLst>
              </a:tr>
              <a:tr h="2754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java.home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Каталог, в который установлена </a:t>
                      </a:r>
                      <a:r>
                        <a:rPr lang="uk-UA" sz="1600" dirty="0" err="1">
                          <a:effectLst/>
                        </a:rPr>
                        <a:t>среда</a:t>
                      </a:r>
                      <a:r>
                        <a:rPr lang="uk-UA" sz="1600" dirty="0">
                          <a:effectLst/>
                        </a:rPr>
                        <a:t> в</a:t>
                      </a:r>
                      <a:r>
                        <a:rPr lang="ru-RU" sz="1600" dirty="0" err="1">
                          <a:effectLst/>
                        </a:rPr>
                        <a:t>ыполнения</a:t>
                      </a:r>
                      <a:r>
                        <a:rPr lang="ru-RU" sz="1600" dirty="0">
                          <a:effectLst/>
                        </a:rPr>
                        <a:t> </a:t>
                      </a:r>
                      <a:r>
                        <a:rPr lang="ru-RU" sz="1600" dirty="0" err="1">
                          <a:effectLst/>
                        </a:rPr>
                        <a:t>Java</a:t>
                      </a:r>
                      <a:r>
                        <a:rPr lang="ru-RU" sz="1600" dirty="0">
                          <a:effectLst/>
                        </a:rPr>
                        <a:t> (</a:t>
                      </a:r>
                      <a:r>
                        <a:rPr lang="en-US" sz="1600" dirty="0">
                          <a:effectLst/>
                        </a:rPr>
                        <a:t>JRE</a:t>
                      </a:r>
                      <a:r>
                        <a:rPr lang="ru-RU" sz="1600" dirty="0">
                          <a:effectLst/>
                        </a:rPr>
                        <a:t>)</a:t>
                      </a:r>
                      <a:endParaRPr lang="ru-RU" sz="16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extLst>
                  <a:ext uri="{0D108BD9-81ED-4DB2-BD59-A6C34878D82A}">
                    <a16:rowId xmlns:a16="http://schemas.microsoft.com/office/drawing/2014/main" val="3318045345"/>
                  </a:ext>
                </a:extLst>
              </a:tr>
              <a:tr h="393562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java.class.version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tc>
                  <a:txBody>
                    <a:bodyPr/>
                    <a:lstStyle/>
                    <a:p>
                      <a:r>
                        <a:rPr lang="uk-UA" sz="1600">
                          <a:effectLst/>
                        </a:rPr>
                        <a:t>Версия библиотеки классов </a:t>
                      </a:r>
                      <a:r>
                        <a:rPr lang="en-US" sz="1600">
                          <a:effectLst/>
                        </a:rPr>
                        <a:t>Java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extLst>
                  <a:ext uri="{0D108BD9-81ED-4DB2-BD59-A6C34878D82A}">
                    <a16:rowId xmlns:a16="http://schemas.microsoft.com/office/drawing/2014/main" val="2876849477"/>
                  </a:ext>
                </a:extLst>
              </a:tr>
              <a:tr h="2754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java.class.path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Путь к библиотеке классов </a:t>
                      </a:r>
                      <a:r>
                        <a:rPr lang="ru-RU" sz="1600" dirty="0" err="1">
                          <a:effectLst/>
                        </a:rPr>
                        <a:t>Java</a:t>
                      </a:r>
                      <a:endParaRPr lang="ru-RU" sz="16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extLst>
                  <a:ext uri="{0D108BD9-81ED-4DB2-BD59-A6C34878D82A}">
                    <a16:rowId xmlns:a16="http://schemas.microsoft.com/office/drawing/2014/main" val="3927392837"/>
                  </a:ext>
                </a:extLst>
              </a:tr>
              <a:tr h="2754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os.name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tc>
                  <a:txBody>
                    <a:bodyPr/>
                    <a:lstStyle/>
                    <a:p>
                      <a:r>
                        <a:rPr lang="uk-UA" sz="1600">
                          <a:effectLst/>
                        </a:rPr>
                        <a:t>Название операционной системы</a:t>
                      </a:r>
                      <a:endParaRPr lang="uk-UA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extLst>
                  <a:ext uri="{0D108BD9-81ED-4DB2-BD59-A6C34878D82A}">
                    <a16:rowId xmlns:a16="http://schemas.microsoft.com/office/drawing/2014/main" val="3097225041"/>
                  </a:ext>
                </a:extLst>
              </a:tr>
              <a:tr h="2754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os.arch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tc>
                  <a:txBody>
                    <a:bodyPr/>
                    <a:lstStyle/>
                    <a:p>
                      <a:r>
                        <a:rPr lang="uk-UA" sz="1600" dirty="0" err="1">
                          <a:effectLst/>
                        </a:rPr>
                        <a:t>Архитектура</a:t>
                      </a:r>
                      <a:r>
                        <a:rPr lang="uk-UA" sz="1600" dirty="0">
                          <a:effectLst/>
                        </a:rPr>
                        <a:t> </a:t>
                      </a:r>
                      <a:r>
                        <a:rPr lang="uk-UA" sz="1600" dirty="0" err="1">
                          <a:effectLst/>
                        </a:rPr>
                        <a:t>операционной</a:t>
                      </a:r>
                      <a:r>
                        <a:rPr lang="uk-UA" sz="1600" dirty="0">
                          <a:effectLst/>
                        </a:rPr>
                        <a:t> </a:t>
                      </a:r>
                      <a:r>
                        <a:rPr lang="uk-UA" sz="1600" dirty="0" err="1">
                          <a:effectLst/>
                        </a:rPr>
                        <a:t>системы</a:t>
                      </a:r>
                      <a:endParaRPr lang="uk-UA" sz="16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extLst>
                  <a:ext uri="{0D108BD9-81ED-4DB2-BD59-A6C34878D82A}">
                    <a16:rowId xmlns:a16="http://schemas.microsoft.com/office/drawing/2014/main" val="3759816672"/>
                  </a:ext>
                </a:extLst>
              </a:tr>
              <a:tr h="2754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os.version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tc>
                  <a:txBody>
                    <a:bodyPr/>
                    <a:lstStyle/>
                    <a:p>
                      <a:r>
                        <a:rPr lang="uk-UA" sz="1600">
                          <a:effectLst/>
                        </a:rPr>
                        <a:t>Версия операционной системы</a:t>
                      </a:r>
                      <a:endParaRPr lang="uk-UA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extLst>
                  <a:ext uri="{0D108BD9-81ED-4DB2-BD59-A6C34878D82A}">
                    <a16:rowId xmlns:a16="http://schemas.microsoft.com/office/drawing/2014/main" val="2131387948"/>
                  </a:ext>
                </a:extLst>
              </a:tr>
              <a:tr h="2754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file.separator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tc>
                  <a:txBody>
                    <a:bodyPr/>
                    <a:lstStyle/>
                    <a:p>
                      <a:r>
                        <a:rPr lang="uk-UA" sz="1600" dirty="0" err="1">
                          <a:effectLst/>
                        </a:rPr>
                        <a:t>Разделитель</a:t>
                      </a:r>
                      <a:r>
                        <a:rPr lang="uk-UA" sz="1600" dirty="0">
                          <a:effectLst/>
                        </a:rPr>
                        <a:t> </a:t>
                      </a:r>
                      <a:r>
                        <a:rPr lang="uk-UA" sz="1600" dirty="0" err="1">
                          <a:effectLst/>
                        </a:rPr>
                        <a:t>частей</a:t>
                      </a:r>
                      <a:r>
                        <a:rPr lang="uk-UA" sz="1600" dirty="0">
                          <a:effectLst/>
                        </a:rPr>
                        <a:t> </a:t>
                      </a:r>
                      <a:r>
                        <a:rPr lang="uk-UA" sz="1600" dirty="0" err="1">
                          <a:effectLst/>
                        </a:rPr>
                        <a:t>полного</a:t>
                      </a:r>
                      <a:r>
                        <a:rPr lang="uk-UA" sz="1600" dirty="0">
                          <a:effectLst/>
                        </a:rPr>
                        <a:t> </a:t>
                      </a:r>
                      <a:r>
                        <a:rPr lang="uk-UA" sz="1600" dirty="0" err="1">
                          <a:effectLst/>
                        </a:rPr>
                        <a:t>имени</a:t>
                      </a:r>
                      <a:r>
                        <a:rPr lang="uk-UA" sz="1600" dirty="0">
                          <a:effectLst/>
                        </a:rPr>
                        <a:t> </a:t>
                      </a:r>
                      <a:r>
                        <a:rPr lang="uk-UA" sz="1600" dirty="0" err="1">
                          <a:effectLst/>
                        </a:rPr>
                        <a:t>файлов</a:t>
                      </a:r>
                      <a:r>
                        <a:rPr lang="uk-UA" sz="1600" dirty="0">
                          <a:effectLst/>
                        </a:rPr>
                        <a:t> («/» </a:t>
                      </a:r>
                      <a:r>
                        <a:rPr lang="uk-UA" sz="1600" dirty="0" err="1">
                          <a:effectLst/>
                        </a:rPr>
                        <a:t>или</a:t>
                      </a:r>
                      <a:r>
                        <a:rPr lang="uk-UA" sz="1600" dirty="0">
                          <a:effectLst/>
                        </a:rPr>
                        <a:t> «\»)</a:t>
                      </a:r>
                      <a:endParaRPr lang="uk-UA" sz="16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extLst>
                  <a:ext uri="{0D108BD9-81ED-4DB2-BD59-A6C34878D82A}">
                    <a16:rowId xmlns:a16="http://schemas.microsoft.com/office/drawing/2014/main" val="4098392141"/>
                  </a:ext>
                </a:extLst>
              </a:tr>
              <a:tr h="2754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path.separator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tc>
                  <a:txBody>
                    <a:bodyPr/>
                    <a:lstStyle/>
                    <a:p>
                      <a:r>
                        <a:rPr lang="uk-UA" sz="1600" dirty="0" err="1">
                          <a:effectLst/>
                        </a:rPr>
                        <a:t>Разделитель</a:t>
                      </a:r>
                      <a:r>
                        <a:rPr lang="uk-UA" sz="1600" dirty="0">
                          <a:effectLst/>
                        </a:rPr>
                        <a:t> </a:t>
                      </a:r>
                      <a:r>
                        <a:rPr lang="uk-UA" sz="1600" dirty="0" err="1">
                          <a:effectLst/>
                        </a:rPr>
                        <a:t>пути</a:t>
                      </a:r>
                      <a:r>
                        <a:rPr lang="uk-UA" sz="1600" dirty="0">
                          <a:effectLst/>
                        </a:rPr>
                        <a:t> для </a:t>
                      </a:r>
                      <a:r>
                        <a:rPr lang="en-US" sz="1600" dirty="0" err="1">
                          <a:effectLst/>
                        </a:rPr>
                        <a:t>java.class.path</a:t>
                      </a:r>
                      <a:endParaRPr lang="uk-UA" sz="16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extLst>
                  <a:ext uri="{0D108BD9-81ED-4DB2-BD59-A6C34878D82A}">
                    <a16:rowId xmlns:a16="http://schemas.microsoft.com/office/drawing/2014/main" val="1442067998"/>
                  </a:ext>
                </a:extLst>
              </a:tr>
              <a:tr h="2754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line.separator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tc>
                  <a:txBody>
                    <a:bodyPr/>
                    <a:lstStyle/>
                    <a:p>
                      <a:r>
                        <a:rPr lang="uk-UA" sz="1600" dirty="0" err="1">
                          <a:effectLst/>
                        </a:rPr>
                        <a:t>Разделитель</a:t>
                      </a:r>
                      <a:r>
                        <a:rPr lang="uk-UA" sz="1600" dirty="0">
                          <a:effectLst/>
                        </a:rPr>
                        <a:t> строк в </a:t>
                      </a:r>
                      <a:r>
                        <a:rPr lang="uk-UA" sz="1600" dirty="0" err="1">
                          <a:effectLst/>
                        </a:rPr>
                        <a:t>текстовых</a:t>
                      </a:r>
                      <a:r>
                        <a:rPr lang="uk-UA" sz="1600" dirty="0">
                          <a:effectLst/>
                        </a:rPr>
                        <a:t> файлах</a:t>
                      </a:r>
                      <a:endParaRPr lang="uk-UA" sz="16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extLst>
                  <a:ext uri="{0D108BD9-81ED-4DB2-BD59-A6C34878D82A}">
                    <a16:rowId xmlns:a16="http://schemas.microsoft.com/office/drawing/2014/main" val="1970498898"/>
                  </a:ext>
                </a:extLst>
              </a:tr>
              <a:tr h="2754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user.name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tc>
                  <a:txBody>
                    <a:bodyPr/>
                    <a:lstStyle/>
                    <a:p>
                      <a:r>
                        <a:rPr lang="uk-UA" sz="1600">
                          <a:effectLst/>
                        </a:rPr>
                        <a:t>Имя пользователя</a:t>
                      </a:r>
                      <a:endParaRPr lang="uk-UA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extLst>
                  <a:ext uri="{0D108BD9-81ED-4DB2-BD59-A6C34878D82A}">
                    <a16:rowId xmlns:a16="http://schemas.microsoft.com/office/drawing/2014/main" val="637846279"/>
                  </a:ext>
                </a:extLst>
              </a:tr>
              <a:tr h="2754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user.home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tc>
                  <a:txBody>
                    <a:bodyPr/>
                    <a:lstStyle/>
                    <a:p>
                      <a:r>
                        <a:rPr lang="uk-UA" sz="1600">
                          <a:effectLst/>
                        </a:rPr>
                        <a:t>Домашний каталог пользователя</a:t>
                      </a:r>
                      <a:endParaRPr lang="uk-UA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extLst>
                  <a:ext uri="{0D108BD9-81ED-4DB2-BD59-A6C34878D82A}">
                    <a16:rowId xmlns:a16="http://schemas.microsoft.com/office/drawing/2014/main" val="1979229453"/>
                  </a:ext>
                </a:extLst>
              </a:tr>
              <a:tr h="2754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user.dir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tc>
                  <a:txBody>
                    <a:bodyPr/>
                    <a:lstStyle/>
                    <a:p>
                      <a:r>
                        <a:rPr lang="uk-UA" sz="1600" dirty="0" err="1">
                          <a:effectLst/>
                        </a:rPr>
                        <a:t>Текущий</a:t>
                      </a:r>
                      <a:r>
                        <a:rPr lang="uk-UA" sz="1600" dirty="0">
                          <a:effectLst/>
                        </a:rPr>
                        <a:t> </a:t>
                      </a:r>
                      <a:r>
                        <a:rPr lang="uk-UA" sz="1600" dirty="0" err="1">
                          <a:effectLst/>
                        </a:rPr>
                        <a:t>рабочий</a:t>
                      </a:r>
                      <a:r>
                        <a:rPr lang="uk-UA" sz="1600" dirty="0">
                          <a:effectLst/>
                        </a:rPr>
                        <a:t> каталог </a:t>
                      </a:r>
                      <a:r>
                        <a:rPr lang="uk-UA" sz="1600" dirty="0" err="1">
                          <a:effectLst/>
                        </a:rPr>
                        <a:t>пользователя</a:t>
                      </a:r>
                      <a:endParaRPr lang="uk-UA" sz="16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9356" marR="39356" marT="19678" marB="19678" anchor="ctr"/>
                </a:tc>
                <a:extLst>
                  <a:ext uri="{0D108BD9-81ED-4DB2-BD59-A6C34878D82A}">
                    <a16:rowId xmlns:a16="http://schemas.microsoft.com/office/drawing/2014/main" val="3926117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899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Присваивание значения свойству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314575"/>
            <a:ext cx="9867900" cy="1028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237758"/>
            <a:ext cx="80581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76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Класс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Properties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80351" y="1412334"/>
            <a:ext cx="108775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Сопоставление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имени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свойства (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String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 его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значению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(String)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getProperty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(String)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получить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значение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свойства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по его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имени</a:t>
            </a: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getProperty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(String, String)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– на всякий случай указ</a:t>
            </a:r>
            <a:r>
              <a:rPr lang="ru-RU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ываем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значение </a:t>
            </a:r>
            <a:b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по умолчанию</a:t>
            </a:r>
            <a:endParaRPr lang="en-US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propertyNames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– получаем список имен свойств</a:t>
            </a:r>
            <a:endParaRPr lang="en-US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load() 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 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save()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– загрузить и сохранить в потоке*</a:t>
            </a:r>
            <a:endParaRPr lang="en-US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System.getProperty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System.getProperties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System.setProperties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без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комментариев</a:t>
            </a: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026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336" y="4952999"/>
            <a:ext cx="1262063" cy="126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713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Класс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Properties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38400" y="1417009"/>
            <a:ext cx="801779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contains</a:t>
            </a: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(</a:t>
            </a:r>
            <a:r>
              <a:rPr lang="ru-RU" sz="1600" dirty="0" err="1">
                <a:latin typeface="Segoe UI" pitchFamily="34" charset="0"/>
                <a:ea typeface="+mj-ea"/>
                <a:cs typeface="Segoe UI" pitchFamily="34" charset="0"/>
              </a:rPr>
              <a:t>Object</a:t>
            </a: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ru-RU" sz="1600" dirty="0" err="1">
                <a:latin typeface="Segoe UI" pitchFamily="34" charset="0"/>
                <a:ea typeface="+mj-ea"/>
                <a:cs typeface="Segoe UI" pitchFamily="34" charset="0"/>
              </a:rPr>
              <a:t>value</a:t>
            </a: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) и </a:t>
            </a:r>
            <a:r>
              <a:rPr lang="ru-RU" sz="1600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containsKey</a:t>
            </a: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(</a:t>
            </a:r>
            <a:r>
              <a:rPr lang="ru-RU" sz="1600" dirty="0" err="1">
                <a:latin typeface="Segoe UI" pitchFamily="34" charset="0"/>
                <a:ea typeface="+mj-ea"/>
                <a:cs typeface="Segoe UI" pitchFamily="34" charset="0"/>
              </a:rPr>
              <a:t>Object</a:t>
            </a: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ru-RU" sz="1600" dirty="0" err="1">
                <a:latin typeface="Segoe UI" pitchFamily="34" charset="0"/>
                <a:ea typeface="+mj-ea"/>
                <a:cs typeface="Segoe UI" pitchFamily="34" charset="0"/>
              </a:rPr>
              <a:t>key</a:t>
            </a: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1600" dirty="0">
                <a:latin typeface="Segoe UI" pitchFamily="34" charset="0"/>
                <a:ea typeface="+mj-ea"/>
                <a:cs typeface="Segoe UI" pitchFamily="34" charset="0"/>
              </a:rPr>
              <a:t>	</a:t>
            </a:r>
            <a:r>
              <a:rPr lang="ru-RU" sz="1600" dirty="0" err="1">
                <a:latin typeface="Segoe UI" pitchFamily="34" charset="0"/>
                <a:ea typeface="+mj-ea"/>
                <a:cs typeface="Segoe UI" pitchFamily="34" charset="0"/>
              </a:rPr>
              <a:t>true</a:t>
            </a: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 если </a:t>
            </a:r>
            <a:r>
              <a:rPr lang="uk-UA" sz="1600" dirty="0" err="1">
                <a:latin typeface="Segoe UI" pitchFamily="34" charset="0"/>
                <a:ea typeface="+mj-ea"/>
                <a:cs typeface="Segoe UI" pitchFamily="34" charset="0"/>
              </a:rPr>
              <a:t>такие</a:t>
            </a:r>
            <a:r>
              <a:rPr lang="uk-UA" sz="1600" dirty="0"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значение или ключ есть (унаследовано от </a:t>
            </a:r>
            <a:r>
              <a:rPr lang="ru-RU" sz="1600" dirty="0" err="1">
                <a:latin typeface="Segoe UI" pitchFamily="34" charset="0"/>
                <a:ea typeface="+mj-ea"/>
                <a:cs typeface="Segoe UI" pitchFamily="34" charset="0"/>
              </a:rPr>
              <a:t>Hashtable</a:t>
            </a: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getProperty</a:t>
            </a: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(</a:t>
            </a:r>
            <a:r>
              <a:rPr lang="ru-RU" sz="1600" dirty="0" err="1">
                <a:latin typeface="Segoe UI" pitchFamily="34" charset="0"/>
                <a:ea typeface="+mj-ea"/>
                <a:cs typeface="Segoe UI" pitchFamily="34" charset="0"/>
              </a:rPr>
              <a:t>String</a:t>
            </a: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ru-RU" sz="1600" dirty="0" err="1">
                <a:latin typeface="Segoe UI" pitchFamily="34" charset="0"/>
                <a:ea typeface="+mj-ea"/>
                <a:cs typeface="Segoe UI" pitchFamily="34" charset="0"/>
              </a:rPr>
              <a:t>key</a:t>
            </a: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) и </a:t>
            </a:r>
            <a:r>
              <a:rPr lang="ru-RU" sz="1600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getProperty</a:t>
            </a: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(</a:t>
            </a:r>
            <a:r>
              <a:rPr lang="ru-RU" sz="1600" dirty="0" err="1">
                <a:latin typeface="Segoe UI" pitchFamily="34" charset="0"/>
                <a:ea typeface="+mj-ea"/>
                <a:cs typeface="Segoe UI" pitchFamily="34" charset="0"/>
              </a:rPr>
              <a:t>String</a:t>
            </a: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ru-RU" sz="1600" dirty="0" err="1">
                <a:latin typeface="Segoe UI" pitchFamily="34" charset="0"/>
                <a:ea typeface="+mj-ea"/>
                <a:cs typeface="Segoe UI" pitchFamily="34" charset="0"/>
              </a:rPr>
              <a:t>key</a:t>
            </a: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, </a:t>
            </a:r>
            <a:r>
              <a:rPr lang="ru-RU" sz="1600" dirty="0" err="1">
                <a:latin typeface="Segoe UI" pitchFamily="34" charset="0"/>
                <a:ea typeface="+mj-ea"/>
                <a:cs typeface="Segoe UI" pitchFamily="34" charset="0"/>
              </a:rPr>
              <a:t>String</a:t>
            </a: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ru-RU" sz="1600" dirty="0" err="1">
                <a:latin typeface="Segoe UI" pitchFamily="34" charset="0"/>
                <a:ea typeface="+mj-ea"/>
                <a:cs typeface="Segoe UI" pitchFamily="34" charset="0"/>
              </a:rPr>
              <a:t>default</a:t>
            </a: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	возвращает значение для указанного свойства (плюс, можно указать </a:t>
            </a:r>
            <a:b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</a:b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	значение	по умолчанию)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list</a:t>
            </a: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(</a:t>
            </a:r>
            <a:r>
              <a:rPr lang="ru-RU" sz="1600" dirty="0" err="1">
                <a:latin typeface="Segoe UI" pitchFamily="34" charset="0"/>
                <a:ea typeface="+mj-ea"/>
                <a:cs typeface="Segoe UI" pitchFamily="34" charset="0"/>
              </a:rPr>
              <a:t>PrintStream</a:t>
            </a: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 s) и </a:t>
            </a:r>
            <a:r>
              <a:rPr lang="ru-RU" sz="1600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list</a:t>
            </a: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(</a:t>
            </a:r>
            <a:r>
              <a:rPr lang="ru-RU" sz="1600" dirty="0" err="1">
                <a:latin typeface="Segoe UI" pitchFamily="34" charset="0"/>
                <a:ea typeface="+mj-ea"/>
                <a:cs typeface="Segoe UI" pitchFamily="34" charset="0"/>
              </a:rPr>
              <a:t>PrintWriter</a:t>
            </a: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 w)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	вывод всех свойств</a:t>
            </a:r>
            <a:r>
              <a:rPr lang="uk-UA" sz="1600" dirty="0">
                <a:latin typeface="Segoe UI" pitchFamily="34" charset="0"/>
                <a:ea typeface="+mj-ea"/>
                <a:cs typeface="Segoe UI" pitchFamily="34" charset="0"/>
              </a:rPr>
              <a:t>, </a:t>
            </a:r>
            <a:r>
              <a:rPr lang="uk-UA" sz="1600" dirty="0" err="1">
                <a:latin typeface="Segoe UI" pitchFamily="34" charset="0"/>
                <a:ea typeface="+mj-ea"/>
                <a:cs typeface="Segoe UI" pitchFamily="34" charset="0"/>
              </a:rPr>
              <a:t>например</a:t>
            </a:r>
            <a:r>
              <a:rPr lang="uk-UA" sz="1600" dirty="0">
                <a:latin typeface="Segoe UI" pitchFamily="34" charset="0"/>
                <a:ea typeface="+mj-ea"/>
                <a:cs typeface="Segoe UI" pitchFamily="34" charset="0"/>
              </a:rPr>
              <a:t>,</a:t>
            </a: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 для отладки.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elements</a:t>
            </a: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(), </a:t>
            </a:r>
            <a:r>
              <a:rPr lang="ru-RU" sz="1600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keys</a:t>
            </a: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(), и </a:t>
            </a:r>
            <a:r>
              <a:rPr lang="ru-RU" sz="1600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propertyNames</a:t>
            </a: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()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	возвращает </a:t>
            </a:r>
            <a:r>
              <a:rPr lang="ru-RU" sz="1600" dirty="0" err="1">
                <a:latin typeface="Segoe UI" pitchFamily="34" charset="0"/>
                <a:ea typeface="+mj-ea"/>
                <a:cs typeface="Segoe UI" pitchFamily="34" charset="0"/>
              </a:rPr>
              <a:t>Enumeration</a:t>
            </a: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 с ключами или значения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stringPropertyNames</a:t>
            </a: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()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	как </a:t>
            </a:r>
            <a:r>
              <a:rPr lang="ru-RU" sz="1600" dirty="0" err="1">
                <a:latin typeface="Segoe UI" pitchFamily="34" charset="0"/>
                <a:ea typeface="+mj-ea"/>
                <a:cs typeface="Segoe UI" pitchFamily="34" charset="0"/>
              </a:rPr>
              <a:t>propertyNames</a:t>
            </a: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, но возвращает </a:t>
            </a:r>
            <a:r>
              <a:rPr lang="ru-RU" sz="1600" dirty="0" err="1">
                <a:latin typeface="Segoe UI" pitchFamily="34" charset="0"/>
                <a:ea typeface="+mj-ea"/>
                <a:cs typeface="Segoe UI" pitchFamily="34" charset="0"/>
              </a:rPr>
              <a:t>Set</a:t>
            </a: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&lt;</a:t>
            </a:r>
            <a:r>
              <a:rPr lang="ru-RU" sz="1600" dirty="0" err="1">
                <a:latin typeface="Segoe UI" pitchFamily="34" charset="0"/>
                <a:ea typeface="+mj-ea"/>
                <a:cs typeface="Segoe UI" pitchFamily="34" charset="0"/>
              </a:rPr>
              <a:t>String</a:t>
            </a: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&gt;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size</a:t>
            </a: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()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1600" dirty="0">
                <a:latin typeface="Segoe UI" pitchFamily="34" charset="0"/>
                <a:ea typeface="+mj-ea"/>
                <a:cs typeface="Segoe UI" pitchFamily="34" charset="0"/>
              </a:rPr>
              <a:t>	возвращает текущее число пар ключ/значение</a:t>
            </a:r>
          </a:p>
        </p:txBody>
      </p:sp>
    </p:spTree>
    <p:extLst>
      <p:ext uri="{BB962C8B-B14F-4D97-AF65-F5344CB8AC3E}">
        <p14:creationId xmlns:p14="http://schemas.microsoft.com/office/powerpoint/2010/main" val="2919959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Автор курса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1" name="Picture 20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9252" y1="26168" x2="37383" y2="66355"/>
                        <a14:foregroundMark x1="67290" y1="43925" x2="51402" y2="46729"/>
                        <a14:foregroundMark x1="65421" y1="81308" x2="42991" y2="728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490" y="1671182"/>
            <a:ext cx="445231" cy="44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" name="Picture 21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528" y="1697370"/>
            <a:ext cx="389279" cy="39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" name="Picture 22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259" y="1699751"/>
            <a:ext cx="390470" cy="39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" name="Picture 23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46000" y1="48000" x2="46000" y2="65000"/>
                        <a14:foregroundMark x1="70000" y1="43000" x2="75000" y2="48000"/>
                        <a14:foregroundMark x1="79000" y1="61000" x2="79000" y2="72000"/>
                        <a14:foregroundMark x1="27000" y1="72000" x2="27000" y2="52000"/>
                        <a14:foregroundMark x1="27000" y1="26000" x2="24000" y2="1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362" y="1685465"/>
            <a:ext cx="414279" cy="414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853" y="4995165"/>
            <a:ext cx="574804" cy="74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" name="Rectangle 25"/>
          <p:cNvSpPr/>
          <p:nvPr/>
        </p:nvSpPr>
        <p:spPr bwMode="auto">
          <a:xfrm>
            <a:off x="8039111" y="4121161"/>
            <a:ext cx="1491256" cy="1601116"/>
          </a:xfrm>
          <a:prstGeom prst="rect">
            <a:avLst/>
          </a:prstGeom>
          <a:solidFill>
            <a:srgbClr val="9BBB5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55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Лауреат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uk-UA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премии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uk-UA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им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Макаренко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477000" y="4121161"/>
            <a:ext cx="1485065" cy="1601116"/>
          </a:xfrm>
          <a:prstGeom prst="rect">
            <a:avLst/>
          </a:prstGeom>
          <a:solidFill>
            <a:srgbClr val="00AEE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55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5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039110" y="2419778"/>
            <a:ext cx="1491258" cy="1601116"/>
          </a:xfrm>
          <a:prstGeom prst="rect">
            <a:avLst/>
          </a:prstGeom>
          <a:solidFill>
            <a:srgbClr val="00418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Intel, INTSPEI, </a:t>
            </a:r>
            <a:r>
              <a:rPr kumimoji="0" lang="en-US" altLang="en-US" sz="1471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Incom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kumimoji="0" lang="en-US" altLang="en-US" sz="1471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Retratech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RUSSEE...</a:t>
            </a: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772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477000" y="2419778"/>
            <a:ext cx="1485065" cy="1601116"/>
          </a:xfrm>
          <a:prstGeom prst="rect">
            <a:avLst/>
          </a:prstGeom>
          <a:solidFill>
            <a:srgbClr val="FF8C0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более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20 лет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преподавания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789331" y="2419779"/>
            <a:ext cx="1610623" cy="3312005"/>
            <a:chOff x="9223477" y="1767991"/>
            <a:chExt cx="1877137" cy="3860049"/>
          </a:xfrm>
        </p:grpSpPr>
        <p:sp>
          <p:nvSpPr>
            <p:cNvPr id="49" name="Rectangle 48"/>
            <p:cNvSpPr/>
            <p:nvPr/>
          </p:nvSpPr>
          <p:spPr bwMode="auto">
            <a:xfrm>
              <a:off x="9223477" y="3750905"/>
              <a:ext cx="1877135" cy="1877135"/>
            </a:xfrm>
            <a:prstGeom prst="rect">
              <a:avLst/>
            </a:prstGeom>
            <a:solidFill>
              <a:srgbClr val="8064A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68570" tIns="34285" rIns="34285" bIns="6857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7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Tx/>
                <a:buFontTx/>
                <a:buNone/>
                <a:tabLst/>
                <a:defRPr/>
              </a:pPr>
              <a: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2 </a:t>
              </a:r>
              <a:r>
                <a:rPr kumimoji="0" lang="ru-RU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книги</a:t>
              </a:r>
              <a: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b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&amp;</a:t>
              </a:r>
              <a:r>
                <a:rPr lang="ru-RU" altLang="en-US" sz="1765" kern="0" dirty="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более</a:t>
              </a:r>
              <a:r>
                <a:rPr kumimoji="0" lang="en-US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50 </a:t>
              </a:r>
              <a:r>
                <a:rPr kumimoji="0" lang="ru-RU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публикаций</a:t>
              </a:r>
              <a:endParaRPr kumimoji="0" lang="en-US" alt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9223479" y="1767991"/>
              <a:ext cx="1877135" cy="1877135"/>
            </a:xfrm>
            <a:prstGeom prst="rect">
              <a:avLst/>
            </a:prstGeom>
            <a:solidFill>
              <a:srgbClr val="F7964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68570" tIns="34285" rIns="34285" bIns="6857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7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MCT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MCLC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MCITP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MCPD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OCUP Advanced</a:t>
              </a:r>
              <a:r>
                <a:rPr kumimoji="0" lang="ru-RU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/>
              </a:r>
              <a:br>
                <a:rPr kumimoji="0" lang="ru-RU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JAVA 8 </a:t>
              </a: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programmer</a:t>
              </a:r>
              <a:endPara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577302" y="2436271"/>
            <a:ext cx="2134980" cy="2500495"/>
          </a:xfrm>
          <a:prstGeom prst="rect">
            <a:avLst/>
          </a:prstGeom>
          <a:noFill/>
          <a:ln>
            <a:solidFill>
              <a:srgbClr val="EEECE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7301" y="4989318"/>
            <a:ext cx="1503506" cy="732959"/>
          </a:xfrm>
          <a:prstGeom prst="rect">
            <a:avLst/>
          </a:prstGeom>
        </p:spPr>
      </p:pic>
      <p:sp>
        <p:nvSpPr>
          <p:cNvPr id="35" name="Title 24"/>
          <p:cNvSpPr txBox="1">
            <a:spLocks/>
          </p:cNvSpPr>
          <p:nvPr/>
        </p:nvSpPr>
        <p:spPr>
          <a:xfrm>
            <a:off x="2542704" y="1555277"/>
            <a:ext cx="4370069" cy="674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Александр</a:t>
            </a: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Бабич</a:t>
            </a:r>
            <a:endParaRPr kumimoji="0" lang="uk-UA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99951" y="5744295"/>
            <a:ext cx="3188709" cy="36394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551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65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ProductivityBlog.com.ua</a:t>
            </a:r>
          </a:p>
        </p:txBody>
      </p:sp>
      <p:pic>
        <p:nvPicPr>
          <p:cNvPr id="37" name="Picture 36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16" cstate="print">
            <a:lum bright="100000" contrast="100000"/>
          </a:blip>
          <a:stretch>
            <a:fillRect/>
          </a:stretch>
        </p:blipFill>
        <p:spPr bwMode="auto">
          <a:xfrm>
            <a:off x="8200519" y="4173111"/>
            <a:ext cx="1040117" cy="104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 descr="C:\Users\sakuu\Documents\Ballmer WPC\PNGS\Timer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6901998" y="2517502"/>
            <a:ext cx="584602" cy="88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/>
          <p:cNvGrpSpPr/>
          <p:nvPr/>
        </p:nvGrpSpPr>
        <p:grpSpPr>
          <a:xfrm>
            <a:off x="6637337" y="4527316"/>
            <a:ext cx="1158323" cy="903335"/>
            <a:chOff x="6985417" y="4364559"/>
            <a:chExt cx="1722609" cy="1243836"/>
          </a:xfrm>
        </p:grpSpPr>
        <p:sp>
          <p:nvSpPr>
            <p:cNvPr id="44" name="Flowchart: Magnetic Disk 43"/>
            <p:cNvSpPr/>
            <p:nvPr/>
          </p:nvSpPr>
          <p:spPr bwMode="auto">
            <a:xfrm>
              <a:off x="7421155" y="4700561"/>
              <a:ext cx="896107" cy="548634"/>
            </a:xfrm>
            <a:prstGeom prst="flowChartMagneticDisk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8504213" y="4718949"/>
              <a:ext cx="6316" cy="812234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46" name="Diamond 45"/>
            <p:cNvSpPr/>
            <p:nvPr/>
          </p:nvSpPr>
          <p:spPr bwMode="auto">
            <a:xfrm>
              <a:off x="6985417" y="4364559"/>
              <a:ext cx="1722609" cy="628708"/>
            </a:xfrm>
            <a:prstGeom prst="diamond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7" name="Isosceles Triangle 46"/>
            <p:cNvSpPr/>
            <p:nvPr/>
          </p:nvSpPr>
          <p:spPr bwMode="auto">
            <a:xfrm flipH="1">
              <a:off x="8424274" y="5386317"/>
              <a:ext cx="182879" cy="222078"/>
            </a:xfrm>
            <a:prstGeom prst="triangle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8444578" y="5318091"/>
              <a:ext cx="142273" cy="182878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40" name="TextBox 87"/>
          <p:cNvSpPr txBox="1"/>
          <p:nvPr/>
        </p:nvSpPr>
        <p:spPr>
          <a:xfrm>
            <a:off x="5326948" y="2329018"/>
            <a:ext cx="739543" cy="13882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8455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ebdings" panose="05030102010509060703" pitchFamily="18" charset="2"/>
              </a:rPr>
              <a:t></a:t>
            </a:r>
            <a:endParaRPr lang="uk-UA" sz="8455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TextBox 88"/>
          <p:cNvSpPr txBox="1"/>
          <p:nvPr/>
        </p:nvSpPr>
        <p:spPr>
          <a:xfrm>
            <a:off x="5526559" y="4052097"/>
            <a:ext cx="951227" cy="950457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5294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ebdings" panose="05030102010509060703" pitchFamily="18" charset="2"/>
              </a:rPr>
              <a:t></a:t>
            </a:r>
            <a:endParaRPr lang="uk-UA" sz="5294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TextBox 89"/>
          <p:cNvSpPr txBox="1"/>
          <p:nvPr/>
        </p:nvSpPr>
        <p:spPr>
          <a:xfrm>
            <a:off x="8827294" y="3295621"/>
            <a:ext cx="826193" cy="889350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4853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</a:t>
            </a:r>
            <a:endParaRPr lang="uk-UA" sz="4853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3" name="Picture 42" descr="http://i014.radikal.ru/1207/7f/3db3d7af842b.gif"/>
          <p:cNvPicPr>
            <a:picLocks noChangeAspect="1" noChangeArrowheads="1" noCrop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866" y="1628749"/>
            <a:ext cx="806792" cy="60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Класс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Properties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88274"/>
            <a:ext cx="103346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80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Класс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Properties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09800" y="1524000"/>
            <a:ext cx="7924800" cy="4501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Для 						получим: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700" dirty="0">
              <a:latin typeface="Segoe UI" pitchFamily="34" charset="0"/>
              <a:ea typeface="+mj-ea"/>
              <a:cs typeface="Segoe UI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" pitchFamily="34" charset="0"/>
                <a:ea typeface="+mj-ea"/>
                <a:cs typeface="Segoe UI" pitchFamily="34" charset="0"/>
              </a:rPr>
              <a:t>	</a:t>
            </a:r>
            <a:r>
              <a:rPr lang="en-US" dirty="0">
                <a:latin typeface="Segoe UI" pitchFamily="34" charset="0"/>
                <a:ea typeface="+mj-ea"/>
                <a:cs typeface="Segoe UI" pitchFamily="34" charset="0"/>
              </a:rPr>
              <a:t>property ’</a:t>
            </a:r>
            <a:r>
              <a:rPr lang="en-US" dirty="0" err="1">
                <a:latin typeface="Segoe UI" pitchFamily="34" charset="0"/>
                <a:ea typeface="+mj-ea"/>
                <a:cs typeface="Segoe UI" pitchFamily="34" charset="0"/>
              </a:rPr>
              <a:t>java.vm.version</a:t>
            </a:r>
            <a:r>
              <a:rPr lang="en-US" dirty="0">
                <a:latin typeface="Segoe UI" pitchFamily="34" charset="0"/>
                <a:ea typeface="+mj-ea"/>
                <a:cs typeface="Segoe UI" pitchFamily="34" charset="0"/>
              </a:rPr>
              <a:t>’ is ’1.2.2’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" pitchFamily="34" charset="0"/>
                <a:ea typeface="+mj-ea"/>
                <a:cs typeface="Segoe UI" pitchFamily="34" charset="0"/>
              </a:rPr>
              <a:t>	</a:t>
            </a:r>
            <a:r>
              <a:rPr lang="en-US" dirty="0">
                <a:latin typeface="Segoe UI" pitchFamily="34" charset="0"/>
                <a:ea typeface="+mj-ea"/>
                <a:cs typeface="Segoe UI" pitchFamily="34" charset="0"/>
              </a:rPr>
              <a:t>property ’</a:t>
            </a:r>
            <a:r>
              <a:rPr lang="en-US" dirty="0" err="1">
                <a:latin typeface="Segoe UI" pitchFamily="34" charset="0"/>
                <a:ea typeface="+mj-ea"/>
                <a:cs typeface="Segoe UI" pitchFamily="34" charset="0"/>
              </a:rPr>
              <a:t>java.compiler</a:t>
            </a:r>
            <a:r>
              <a:rPr lang="en-US" dirty="0">
                <a:latin typeface="Segoe UI" pitchFamily="34" charset="0"/>
                <a:ea typeface="+mj-ea"/>
                <a:cs typeface="Segoe UI" pitchFamily="34" charset="0"/>
              </a:rPr>
              <a:t>’ is ’NONE’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" pitchFamily="34" charset="0"/>
                <a:ea typeface="+mj-ea"/>
                <a:cs typeface="Segoe UI" pitchFamily="34" charset="0"/>
              </a:rPr>
              <a:t>	</a:t>
            </a:r>
            <a:r>
              <a:rPr lang="en-US" dirty="0">
                <a:latin typeface="Segoe UI" pitchFamily="34" charset="0"/>
                <a:ea typeface="+mj-ea"/>
                <a:cs typeface="Segoe UI" pitchFamily="34" charset="0"/>
              </a:rPr>
              <a:t>property ’</a:t>
            </a:r>
            <a:r>
              <a:rPr lang="en-US" dirty="0" err="1">
                <a:latin typeface="Segoe UI" pitchFamily="34" charset="0"/>
                <a:ea typeface="+mj-ea"/>
                <a:cs typeface="Segoe UI" pitchFamily="34" charset="0"/>
              </a:rPr>
              <a:t>path.separator</a:t>
            </a:r>
            <a:r>
              <a:rPr lang="en-US" dirty="0">
                <a:latin typeface="Segoe UI" pitchFamily="34" charset="0"/>
                <a:ea typeface="+mj-ea"/>
                <a:cs typeface="Segoe UI" pitchFamily="34" charset="0"/>
              </a:rPr>
              <a:t>’ is ’:’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" pitchFamily="34" charset="0"/>
                <a:ea typeface="+mj-ea"/>
                <a:cs typeface="Segoe UI" pitchFamily="34" charset="0"/>
              </a:rPr>
              <a:t>	</a:t>
            </a:r>
            <a:r>
              <a:rPr lang="en-US" dirty="0">
                <a:latin typeface="Segoe UI" pitchFamily="34" charset="0"/>
                <a:ea typeface="+mj-ea"/>
                <a:cs typeface="Segoe UI" pitchFamily="34" charset="0"/>
              </a:rPr>
              <a:t>property ’</a:t>
            </a:r>
            <a:r>
              <a:rPr lang="en-US" dirty="0" err="1">
                <a:latin typeface="Segoe UI" pitchFamily="34" charset="0"/>
                <a:ea typeface="+mj-ea"/>
                <a:cs typeface="Segoe UI" pitchFamily="34" charset="0"/>
              </a:rPr>
              <a:t>file.separator</a:t>
            </a:r>
            <a:r>
              <a:rPr lang="en-US" dirty="0">
                <a:latin typeface="Segoe UI" pitchFamily="34" charset="0"/>
                <a:ea typeface="+mj-ea"/>
                <a:cs typeface="Segoe UI" pitchFamily="34" charset="0"/>
              </a:rPr>
              <a:t>’ is ’/’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" pitchFamily="34" charset="0"/>
                <a:ea typeface="+mj-ea"/>
                <a:cs typeface="Segoe UI" pitchFamily="34" charset="0"/>
              </a:rPr>
              <a:t>	</a:t>
            </a:r>
            <a:r>
              <a:rPr lang="en-US" dirty="0">
                <a:latin typeface="Segoe UI" pitchFamily="34" charset="0"/>
                <a:ea typeface="+mj-ea"/>
                <a:cs typeface="Segoe UI" pitchFamily="34" charset="0"/>
              </a:rPr>
              <a:t>property ’</a:t>
            </a:r>
            <a:r>
              <a:rPr lang="en-US" dirty="0" err="1">
                <a:latin typeface="Segoe UI" pitchFamily="34" charset="0"/>
                <a:ea typeface="+mj-ea"/>
                <a:cs typeface="Segoe UI" pitchFamily="34" charset="0"/>
              </a:rPr>
              <a:t>user.home</a:t>
            </a:r>
            <a:r>
              <a:rPr lang="en-US" dirty="0">
                <a:latin typeface="Segoe UI" pitchFamily="34" charset="0"/>
                <a:ea typeface="+mj-ea"/>
                <a:cs typeface="Segoe UI" pitchFamily="34" charset="0"/>
              </a:rPr>
              <a:t>’ is ’/home/</a:t>
            </a:r>
            <a:r>
              <a:rPr lang="en-US" dirty="0" err="1">
                <a:latin typeface="Segoe UI" pitchFamily="34" charset="0"/>
                <a:ea typeface="+mj-ea"/>
                <a:cs typeface="Segoe UI" pitchFamily="34" charset="0"/>
              </a:rPr>
              <a:t>basham</a:t>
            </a:r>
            <a:r>
              <a:rPr lang="en-US" dirty="0">
                <a:latin typeface="Segoe UI" pitchFamily="34" charset="0"/>
                <a:ea typeface="+mj-ea"/>
                <a:cs typeface="Segoe UI" pitchFamily="34" charset="0"/>
              </a:rPr>
              <a:t>’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" pitchFamily="34" charset="0"/>
                <a:ea typeface="+mj-ea"/>
                <a:cs typeface="Segoe UI" pitchFamily="34" charset="0"/>
              </a:rPr>
              <a:t>	</a:t>
            </a:r>
            <a:r>
              <a:rPr lang="en-US" dirty="0">
                <a:latin typeface="Segoe UI" pitchFamily="34" charset="0"/>
                <a:ea typeface="+mj-ea"/>
                <a:cs typeface="Segoe UI" pitchFamily="34" charset="0"/>
              </a:rPr>
              <a:t>property ’</a:t>
            </a:r>
            <a:r>
              <a:rPr lang="en-US" dirty="0" err="1">
                <a:latin typeface="Segoe UI" pitchFamily="34" charset="0"/>
                <a:ea typeface="+mj-ea"/>
                <a:cs typeface="Segoe UI" pitchFamily="34" charset="0"/>
              </a:rPr>
              <a:t>java.specification.vendor</a:t>
            </a:r>
            <a:r>
              <a:rPr lang="en-US" dirty="0">
                <a:latin typeface="Segoe UI" pitchFamily="34" charset="0"/>
                <a:ea typeface="+mj-ea"/>
                <a:cs typeface="Segoe UI" pitchFamily="34" charset="0"/>
              </a:rPr>
              <a:t>’ is ’Sun Microsystems Inc.’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" pitchFamily="34" charset="0"/>
                <a:ea typeface="+mj-ea"/>
                <a:cs typeface="Segoe UI" pitchFamily="34" charset="0"/>
              </a:rPr>
              <a:t>	</a:t>
            </a:r>
            <a:r>
              <a:rPr lang="en-US" dirty="0">
                <a:latin typeface="Segoe UI" pitchFamily="34" charset="0"/>
                <a:ea typeface="+mj-ea"/>
                <a:cs typeface="Segoe UI" pitchFamily="34" charset="0"/>
              </a:rPr>
              <a:t>property ’</a:t>
            </a:r>
            <a:r>
              <a:rPr lang="en-US" dirty="0" err="1">
                <a:latin typeface="Segoe UI" pitchFamily="34" charset="0"/>
                <a:ea typeface="+mj-ea"/>
                <a:cs typeface="Segoe UI" pitchFamily="34" charset="0"/>
              </a:rPr>
              <a:t>user.language</a:t>
            </a:r>
            <a:r>
              <a:rPr lang="en-US" dirty="0">
                <a:latin typeface="Segoe UI" pitchFamily="34" charset="0"/>
                <a:ea typeface="+mj-ea"/>
                <a:cs typeface="Segoe UI" pitchFamily="34" charset="0"/>
              </a:rPr>
              <a:t>’ is ’</a:t>
            </a:r>
            <a:r>
              <a:rPr lang="en-US" dirty="0" err="1">
                <a:latin typeface="Segoe UI" pitchFamily="34" charset="0"/>
                <a:ea typeface="+mj-ea"/>
                <a:cs typeface="Segoe UI" pitchFamily="34" charset="0"/>
              </a:rPr>
              <a:t>en</a:t>
            </a:r>
            <a:r>
              <a:rPr lang="en-US" dirty="0">
                <a:latin typeface="Segoe UI" pitchFamily="34" charset="0"/>
                <a:ea typeface="+mj-ea"/>
                <a:cs typeface="Segoe UI" pitchFamily="34" charset="0"/>
              </a:rPr>
              <a:t>’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" pitchFamily="34" charset="0"/>
                <a:ea typeface="+mj-ea"/>
                <a:cs typeface="Segoe UI" pitchFamily="34" charset="0"/>
              </a:rPr>
              <a:t>	</a:t>
            </a:r>
            <a:r>
              <a:rPr lang="en-US" dirty="0">
                <a:latin typeface="Segoe UI" pitchFamily="34" charset="0"/>
                <a:ea typeface="+mj-ea"/>
                <a:cs typeface="Segoe UI" pitchFamily="34" charset="0"/>
              </a:rPr>
              <a:t>property ’user.name’ is ’</a:t>
            </a:r>
            <a:r>
              <a:rPr lang="en-US" dirty="0" err="1">
                <a:latin typeface="Segoe UI" pitchFamily="34" charset="0"/>
                <a:ea typeface="+mj-ea"/>
                <a:cs typeface="Segoe UI" pitchFamily="34" charset="0"/>
              </a:rPr>
              <a:t>basham</a:t>
            </a:r>
            <a:r>
              <a:rPr lang="en-US" dirty="0">
                <a:latin typeface="Segoe UI" pitchFamily="34" charset="0"/>
                <a:ea typeface="+mj-ea"/>
                <a:cs typeface="Segoe UI" pitchFamily="34" charset="0"/>
              </a:rPr>
              <a:t>’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" pitchFamily="34" charset="0"/>
                <a:ea typeface="+mj-ea"/>
                <a:cs typeface="Segoe UI" pitchFamily="34" charset="0"/>
              </a:rPr>
              <a:t>	</a:t>
            </a:r>
            <a:r>
              <a:rPr lang="en-US" dirty="0">
                <a:latin typeface="Segoe UI" pitchFamily="34" charset="0"/>
                <a:ea typeface="+mj-ea"/>
                <a:cs typeface="Segoe UI" pitchFamily="34" charset="0"/>
              </a:rPr>
              <a:t>property ’</a:t>
            </a:r>
            <a:r>
              <a:rPr lang="en-US" dirty="0" err="1">
                <a:latin typeface="Segoe UI" pitchFamily="34" charset="0"/>
                <a:ea typeface="+mj-ea"/>
                <a:cs typeface="Segoe UI" pitchFamily="34" charset="0"/>
              </a:rPr>
              <a:t>myProp</a:t>
            </a:r>
            <a:r>
              <a:rPr lang="en-US" dirty="0">
                <a:latin typeface="Segoe UI" pitchFamily="34" charset="0"/>
                <a:ea typeface="+mj-ea"/>
                <a:cs typeface="Segoe UI" pitchFamily="34" charset="0"/>
              </a:rPr>
              <a:t>’ is ’</a:t>
            </a:r>
            <a:r>
              <a:rPr lang="en-US" dirty="0" err="1">
                <a:latin typeface="Segoe UI" pitchFamily="34" charset="0"/>
                <a:ea typeface="+mj-ea"/>
                <a:cs typeface="Segoe UI" pitchFamily="34" charset="0"/>
              </a:rPr>
              <a:t>theValue</a:t>
            </a:r>
            <a:r>
              <a:rPr lang="en-US" dirty="0">
                <a:latin typeface="Segoe UI" pitchFamily="34" charset="0"/>
                <a:ea typeface="+mj-ea"/>
                <a:cs typeface="Segoe UI" pitchFamily="34" charset="0"/>
              </a:rPr>
              <a:t>’</a:t>
            </a:r>
            <a:endParaRPr lang="ru-RU" dirty="0">
              <a:latin typeface="Segoe UI" pitchFamily="34" charset="0"/>
              <a:ea typeface="+mj-ea"/>
              <a:cs typeface="Segoe U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837" y="1698300"/>
            <a:ext cx="46386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37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Сохранение и загрузка свойств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4050" y="1519290"/>
            <a:ext cx="859155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В метод </a:t>
            </a:r>
            <a:r>
              <a:rPr lang="en-US" sz="21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store</a:t>
            </a:r>
            <a:r>
              <a:rPr lang="en-US" sz="2100" dirty="0"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uk-UA" sz="2100" dirty="0" err="1">
                <a:latin typeface="Segoe UI" pitchFamily="34" charset="0"/>
                <a:ea typeface="+mj-ea"/>
                <a:cs typeface="Segoe UI" pitchFamily="34" charset="0"/>
              </a:rPr>
              <a:t>надо</a:t>
            </a:r>
            <a:r>
              <a:rPr lang="uk-UA" sz="2100" dirty="0"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uk-UA" sz="2100" dirty="0" err="1">
                <a:latin typeface="Segoe UI" pitchFamily="34" charset="0"/>
                <a:ea typeface="+mj-ea"/>
                <a:cs typeface="Segoe UI" pitchFamily="34" charset="0"/>
              </a:rPr>
              <a:t>передать</a:t>
            </a:r>
            <a:r>
              <a:rPr lang="uk-UA" sz="2100" dirty="0">
                <a:latin typeface="Segoe UI" pitchFamily="34" charset="0"/>
                <a:ea typeface="+mj-ea"/>
                <a:cs typeface="Segoe UI" pitchFamily="34" charset="0"/>
              </a:rPr>
              <a:t> в</a:t>
            </a:r>
            <a:r>
              <a:rPr lang="ru-RU" sz="2100" dirty="0" err="1">
                <a:latin typeface="Segoe UI" pitchFamily="34" charset="0"/>
                <a:ea typeface="+mj-ea"/>
                <a:cs typeface="Segoe UI" pitchFamily="34" charset="0"/>
              </a:rPr>
              <a:t>ыходной</a:t>
            </a: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 поток и строку комментария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403" y="2265857"/>
            <a:ext cx="8448162" cy="175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830" y="4193679"/>
            <a:ext cx="6202252" cy="174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44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Полный 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4742"/>
            <a:ext cx="8815387" cy="494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78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Работа с потоками ввода-вывода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/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285019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потока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80351" y="1371600"/>
            <a:ext cx="10877550" cy="4824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A</a:t>
            </a:r>
            <a:r>
              <a:rPr lang="ru-RU" sz="2100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бстракция</a:t>
            </a: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, используемая для чтения или записи данных в единой манере, независимо от вида </a:t>
            </a:r>
            <a:r>
              <a:rPr lang="uk-UA" sz="2100" dirty="0" err="1">
                <a:latin typeface="Segoe UI" pitchFamily="34" charset="0"/>
                <a:ea typeface="+mj-ea"/>
                <a:cs typeface="Segoe UI" pitchFamily="34" charset="0"/>
              </a:rPr>
              <a:t>источника</a:t>
            </a:r>
            <a:r>
              <a:rPr lang="uk-UA" sz="2100" dirty="0"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uk-UA" sz="2100" dirty="0" err="1">
                <a:latin typeface="Segoe UI" pitchFamily="34" charset="0"/>
                <a:ea typeface="+mj-ea"/>
                <a:cs typeface="Segoe UI" pitchFamily="34" charset="0"/>
              </a:rPr>
              <a:t>или</a:t>
            </a:r>
            <a:r>
              <a:rPr lang="uk-UA" sz="2100" dirty="0"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uk-UA" sz="2100" dirty="0" err="1">
                <a:latin typeface="Segoe UI" pitchFamily="34" charset="0"/>
                <a:ea typeface="+mj-ea"/>
                <a:cs typeface="Segoe UI" pitchFamily="34" charset="0"/>
              </a:rPr>
              <a:t>потребителя</a:t>
            </a:r>
            <a:r>
              <a:rPr lang="uk-UA" sz="2100" dirty="0"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uk-UA" sz="2100" dirty="0" err="1">
                <a:latin typeface="Segoe UI" pitchFamily="34" charset="0"/>
                <a:ea typeface="+mj-ea"/>
                <a:cs typeface="Segoe UI" pitchFamily="34" charset="0"/>
              </a:rPr>
              <a:t>данн</a:t>
            </a:r>
            <a:r>
              <a:rPr lang="ru-RU" sz="2100" dirty="0" err="1">
                <a:latin typeface="Segoe UI" pitchFamily="34" charset="0"/>
                <a:ea typeface="+mj-ea"/>
                <a:cs typeface="Segoe UI" pitchFamily="34" charset="0"/>
              </a:rPr>
              <a:t>ых</a:t>
            </a:r>
            <a:endParaRPr lang="en-US" sz="2100" dirty="0">
              <a:latin typeface="Segoe UI" pitchFamily="34" charset="0"/>
              <a:ea typeface="+mj-ea"/>
              <a:cs typeface="Segoe UI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400" dirty="0">
              <a:latin typeface="Segoe UI" pitchFamily="34" charset="0"/>
              <a:ea typeface="+mj-ea"/>
              <a:cs typeface="Segoe UI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Удобны</a:t>
            </a:r>
            <a:r>
              <a:rPr lang="uk-UA" sz="2100" dirty="0">
                <a:latin typeface="Segoe UI" pitchFamily="34" charset="0"/>
                <a:ea typeface="+mj-ea"/>
                <a:cs typeface="Segoe UI" pitchFamily="34" charset="0"/>
              </a:rPr>
              <a:t>й</a:t>
            </a: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ru-RU" sz="21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унифицированный программный интерфейс</a:t>
            </a: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 для чтения или записи файлов, сокетов и передачи данных между процессами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400" dirty="0">
              <a:latin typeface="Segoe UI" pitchFamily="34" charset="0"/>
              <a:ea typeface="+mj-ea"/>
              <a:cs typeface="Segoe UI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solidFill>
                  <a:srgbClr val="D04E1D"/>
                </a:solidFill>
                <a:latin typeface="Segoe UI" pitchFamily="34" charset="0"/>
                <a:cs typeface="Segoe UI" pitchFamily="34" charset="0"/>
              </a:rPr>
              <a:t>Источник ввода и/или вывода данных</a:t>
            </a:r>
            <a:r>
              <a:rPr lang="ru-RU" sz="2100" dirty="0">
                <a:latin typeface="Segoe UI" pitchFamily="34" charset="0"/>
                <a:cs typeface="Segoe UI" pitchFamily="34" charset="0"/>
              </a:rPr>
              <a:t>, связанный с файлом, устройством, либо другим процессом</a:t>
            </a:r>
            <a:endParaRPr lang="ru-RU" sz="2100" dirty="0">
              <a:latin typeface="Segoe UI" pitchFamily="34" charset="0"/>
              <a:ea typeface="+mj-ea"/>
              <a:cs typeface="Segoe UI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400" dirty="0">
              <a:latin typeface="Segoe UI" pitchFamily="34" charset="0"/>
              <a:ea typeface="+mj-ea"/>
              <a:cs typeface="Segoe UI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При запуске процесса ему предоставляются </a:t>
            </a:r>
            <a:r>
              <a:rPr lang="ru-RU" sz="21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стандартные </a:t>
            </a: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потоки, </a:t>
            </a:r>
            <a:r>
              <a:rPr lang="en-US" sz="2100" dirty="0">
                <a:latin typeface="Segoe UI" pitchFamily="34" charset="0"/>
                <a:ea typeface="+mj-ea"/>
                <a:cs typeface="Segoe UI" pitchFamily="34" charset="0"/>
              </a:rPr>
              <a:t/>
            </a:r>
            <a:br>
              <a:rPr lang="en-US" sz="2100" dirty="0">
                <a:latin typeface="Segoe UI" pitchFamily="34" charset="0"/>
                <a:ea typeface="+mj-ea"/>
                <a:cs typeface="Segoe UI" pitchFamily="34" charset="0"/>
              </a:rPr>
            </a:b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которые могут быть </a:t>
            </a:r>
            <a:r>
              <a:rPr lang="ru-RU" sz="21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перенаправлены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400" dirty="0">
              <a:latin typeface="Segoe UI" pitchFamily="34" charset="0"/>
              <a:ea typeface="+mj-ea"/>
              <a:cs typeface="Segoe UI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В </a:t>
            </a:r>
            <a:r>
              <a:rPr lang="ru-RU" sz="2100" dirty="0" err="1">
                <a:latin typeface="Segoe UI" pitchFamily="34" charset="0"/>
                <a:ea typeface="+mj-ea"/>
                <a:cs typeface="Segoe UI" pitchFamily="34" charset="0"/>
              </a:rPr>
              <a:t>Java</a:t>
            </a: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 потоки данных реализованы в пакете </a:t>
            </a:r>
            <a:r>
              <a:rPr lang="ru-RU" sz="21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java.io</a:t>
            </a:r>
          </a:p>
        </p:txBody>
      </p:sp>
      <p:pic>
        <p:nvPicPr>
          <p:cNvPr id="1026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0" y="4729163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975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Входные и выходные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потоки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57399" y="1487488"/>
            <a:ext cx="8610601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Из входного (</a:t>
            </a:r>
            <a:r>
              <a:rPr lang="en-US" sz="21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input</a:t>
            </a: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) потока можно </a:t>
            </a:r>
            <a:r>
              <a:rPr lang="ru-RU" sz="21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читать</a:t>
            </a: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, но не писать в него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В выходной </a:t>
            </a:r>
            <a:r>
              <a:rPr lang="en-US" sz="2100" dirty="0">
                <a:latin typeface="Segoe UI" pitchFamily="34" charset="0"/>
                <a:ea typeface="+mj-ea"/>
                <a:cs typeface="Segoe UI" pitchFamily="34" charset="0"/>
              </a:rPr>
              <a:t>(</a:t>
            </a:r>
            <a:r>
              <a:rPr lang="en-US" sz="21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output</a:t>
            </a:r>
            <a:r>
              <a:rPr lang="en-US" sz="2100" dirty="0">
                <a:latin typeface="Segoe UI" pitchFamily="34" charset="0"/>
                <a:ea typeface="+mj-ea"/>
                <a:cs typeface="Segoe UI" pitchFamily="34" charset="0"/>
              </a:rPr>
              <a:t>) </a:t>
            </a: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поток можно </a:t>
            </a:r>
            <a:r>
              <a:rPr lang="ru-RU" sz="21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писать</a:t>
            </a: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, но не читать из него</a:t>
            </a:r>
            <a:endParaRPr lang="en-US" sz="2100" dirty="0">
              <a:latin typeface="Segoe UI" pitchFamily="34" charset="0"/>
              <a:ea typeface="+mj-ea"/>
              <a:cs typeface="Segoe UI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600" dirty="0">
              <a:latin typeface="Segoe UI" pitchFamily="34" charset="0"/>
              <a:ea typeface="+mj-ea"/>
              <a:cs typeface="Segoe UI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 err="1">
                <a:latin typeface="Segoe UI" pitchFamily="34" charset="0"/>
                <a:ea typeface="+mj-ea"/>
                <a:cs typeface="Segoe UI" pitchFamily="34" charset="0"/>
              </a:rPr>
              <a:t>Фундаментальн</a:t>
            </a:r>
            <a:r>
              <a:rPr lang="ru-RU" sz="2100" dirty="0" err="1">
                <a:latin typeface="Segoe UI" pitchFamily="34" charset="0"/>
                <a:ea typeface="+mj-ea"/>
                <a:cs typeface="Segoe UI" pitchFamily="34" charset="0"/>
              </a:rPr>
              <a:t>ые</a:t>
            </a: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 классы потоков: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98037"/>
              </p:ext>
            </p:extLst>
          </p:nvPr>
        </p:nvGraphicFramePr>
        <p:xfrm>
          <a:off x="2057399" y="3509314"/>
          <a:ext cx="8254998" cy="1519887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751666">
                  <a:extLst>
                    <a:ext uri="{9D8B030D-6E8A-4147-A177-3AD203B41FA5}">
                      <a16:colId xmlns:a16="http://schemas.microsoft.com/office/drawing/2014/main" val="1292697178"/>
                    </a:ext>
                  </a:extLst>
                </a:gridCol>
                <a:gridCol w="2751666">
                  <a:extLst>
                    <a:ext uri="{9D8B030D-6E8A-4147-A177-3AD203B41FA5}">
                      <a16:colId xmlns:a16="http://schemas.microsoft.com/office/drawing/2014/main" val="852262697"/>
                    </a:ext>
                  </a:extLst>
                </a:gridCol>
                <a:gridCol w="2751666">
                  <a:extLst>
                    <a:ext uri="{9D8B030D-6E8A-4147-A177-3AD203B41FA5}">
                      <a16:colId xmlns:a16="http://schemas.microsoft.com/office/drawing/2014/main" val="359547636"/>
                    </a:ext>
                  </a:extLst>
                </a:gridCol>
              </a:tblGrid>
              <a:tr h="506629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D04E1D"/>
                          </a:solidFill>
                        </a:rPr>
                        <a:t>Вид потока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D04E1D"/>
                          </a:solidFill>
                        </a:rPr>
                        <a:t>Двоичные данные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D04E1D"/>
                          </a:solidFill>
                        </a:rPr>
                        <a:t>Символьные данные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0838078"/>
                  </a:ext>
                </a:extLst>
              </a:tr>
              <a:tr h="506629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D04E1D"/>
                          </a:solidFill>
                        </a:rPr>
                        <a:t>Входные потоки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InputStream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Reader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379535"/>
                  </a:ext>
                </a:extLst>
              </a:tr>
              <a:tr h="506629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D04E1D"/>
                          </a:solidFill>
                        </a:rPr>
                        <a:t>Выходные потоки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OutputStream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Writer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9460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180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Входные и выходные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потоки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387" y="1815445"/>
            <a:ext cx="90392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31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Метод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InputStream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71599" y="1141306"/>
            <a:ext cx="1059022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Основные: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	</a:t>
            </a:r>
            <a:r>
              <a:rPr lang="en-US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int</a:t>
            </a:r>
            <a:r>
              <a:rPr lang="en-US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 read()</a:t>
            </a:r>
            <a:r>
              <a:rPr lang="ru-RU" dirty="0">
                <a:latin typeface="Segoe UI" pitchFamily="34" charset="0"/>
                <a:ea typeface="+mj-ea"/>
                <a:cs typeface="Segoe UI" pitchFamily="34" charset="0"/>
              </a:rPr>
              <a:t> –</a:t>
            </a:r>
            <a:r>
              <a:rPr lang="en-US" dirty="0"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ru-RU" dirty="0">
                <a:latin typeface="Segoe UI" pitchFamily="34" charset="0"/>
                <a:ea typeface="+mj-ea"/>
                <a:cs typeface="Segoe UI" pitchFamily="34" charset="0"/>
              </a:rPr>
              <a:t>возвращает  байт из потока или </a:t>
            </a:r>
            <a:r>
              <a:rPr lang="en-US" dirty="0">
                <a:latin typeface="Segoe UI" pitchFamily="34" charset="0"/>
                <a:ea typeface="+mj-ea"/>
                <a:cs typeface="Segoe UI" pitchFamily="34" charset="0"/>
              </a:rPr>
              <a:t>-1</a:t>
            </a:r>
            <a:r>
              <a:rPr lang="ru-RU" dirty="0">
                <a:latin typeface="Segoe UI" pitchFamily="34" charset="0"/>
                <a:ea typeface="+mj-ea"/>
                <a:cs typeface="Segoe UI" pitchFamily="34" charset="0"/>
              </a:rPr>
              <a:t> если читать больше нечего</a:t>
            </a:r>
            <a:endParaRPr lang="en-US" dirty="0">
              <a:latin typeface="Segoe UI" pitchFamily="34" charset="0"/>
              <a:ea typeface="+mj-ea"/>
              <a:cs typeface="Segoe UI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	</a:t>
            </a:r>
            <a:r>
              <a:rPr lang="en-US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int</a:t>
            </a:r>
            <a:r>
              <a:rPr lang="en-US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 read(byte [] buffer)</a:t>
            </a:r>
            <a:r>
              <a:rPr lang="ru-RU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ru-RU" dirty="0">
                <a:latin typeface="Segoe UI" pitchFamily="34" charset="0"/>
                <a:ea typeface="+mj-ea"/>
                <a:cs typeface="Segoe UI" pitchFamily="34" charset="0"/>
              </a:rPr>
              <a:t>–</a:t>
            </a:r>
            <a:r>
              <a:rPr lang="en-US" dirty="0"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ru-RU" dirty="0">
                <a:latin typeface="Segoe UI" pitchFamily="34" charset="0"/>
                <a:ea typeface="+mj-ea"/>
                <a:cs typeface="Segoe UI" pitchFamily="34" charset="0"/>
              </a:rPr>
              <a:t>читает поток в байтовый массив и возвращает его размер</a:t>
            </a:r>
            <a:endParaRPr lang="en-US" dirty="0">
              <a:latin typeface="Segoe UI" pitchFamily="34" charset="0"/>
              <a:ea typeface="+mj-ea"/>
              <a:cs typeface="Segoe UI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	</a:t>
            </a:r>
            <a:r>
              <a:rPr lang="en-US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int</a:t>
            </a:r>
            <a:r>
              <a:rPr lang="en-US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 read (byte[] buffer, </a:t>
            </a:r>
            <a:r>
              <a:rPr lang="en-US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int</a:t>
            </a:r>
            <a:r>
              <a:rPr lang="en-US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 offset, </a:t>
            </a:r>
            <a:r>
              <a:rPr lang="en-US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int</a:t>
            </a:r>
            <a:r>
              <a:rPr lang="en-US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 length)</a:t>
            </a:r>
            <a:r>
              <a:rPr lang="ru-RU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ru-RU" dirty="0">
                <a:latin typeface="Segoe UI" pitchFamily="34" charset="0"/>
                <a:ea typeface="+mj-ea"/>
                <a:cs typeface="Segoe UI" pitchFamily="34" charset="0"/>
              </a:rPr>
              <a:t>– то же, но с возможностью задать поддиапазон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600" dirty="0">
              <a:latin typeface="Segoe UI" pitchFamily="34" charset="0"/>
              <a:ea typeface="+mj-ea"/>
              <a:cs typeface="Segoe UI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Дополнительные: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	</a:t>
            </a:r>
            <a:r>
              <a:rPr lang="en-US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void close()</a:t>
            </a:r>
            <a:r>
              <a:rPr lang="ru-RU" dirty="0">
                <a:latin typeface="Segoe UI" pitchFamily="34" charset="0"/>
                <a:ea typeface="+mj-ea"/>
                <a:cs typeface="Segoe UI" pitchFamily="34" charset="0"/>
              </a:rPr>
              <a:t> – закрывает поток</a:t>
            </a:r>
            <a:endParaRPr lang="en-US" dirty="0">
              <a:latin typeface="Segoe UI" pitchFamily="34" charset="0"/>
              <a:ea typeface="+mj-ea"/>
              <a:cs typeface="Segoe UI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	</a:t>
            </a:r>
            <a:r>
              <a:rPr lang="en-US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int</a:t>
            </a:r>
            <a:r>
              <a:rPr lang="en-US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 available()</a:t>
            </a:r>
            <a:r>
              <a:rPr lang="ru-RU" dirty="0">
                <a:latin typeface="Segoe UI" pitchFamily="34" charset="0"/>
                <a:ea typeface="+mj-ea"/>
                <a:cs typeface="Segoe UI" pitchFamily="34" charset="0"/>
              </a:rPr>
              <a:t> – возвращает количество байт, которые можно прочитать</a:t>
            </a:r>
            <a:endParaRPr lang="en-US" dirty="0">
              <a:latin typeface="Segoe UI" pitchFamily="34" charset="0"/>
              <a:ea typeface="+mj-ea"/>
              <a:cs typeface="Segoe UI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	</a:t>
            </a:r>
            <a:r>
              <a:rPr lang="en-US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long skip (long n)</a:t>
            </a:r>
            <a:r>
              <a:rPr lang="ru-RU" dirty="0">
                <a:latin typeface="Segoe UI" pitchFamily="34" charset="0"/>
                <a:ea typeface="+mj-ea"/>
                <a:cs typeface="Segoe UI" pitchFamily="34" charset="0"/>
              </a:rPr>
              <a:t> – пропустить </a:t>
            </a:r>
            <a:r>
              <a:rPr lang="en-US" dirty="0">
                <a:latin typeface="Segoe UI" pitchFamily="34" charset="0"/>
                <a:ea typeface="+mj-ea"/>
                <a:cs typeface="Segoe UI" pitchFamily="34" charset="0"/>
              </a:rPr>
              <a:t>n </a:t>
            </a:r>
            <a:r>
              <a:rPr lang="uk-UA" dirty="0">
                <a:latin typeface="Segoe UI" pitchFamily="34" charset="0"/>
                <a:ea typeface="+mj-ea"/>
                <a:cs typeface="Segoe UI" pitchFamily="34" charset="0"/>
              </a:rPr>
              <a:t>байт</a:t>
            </a:r>
            <a:endParaRPr lang="en-US" dirty="0">
              <a:latin typeface="Segoe UI" pitchFamily="34" charset="0"/>
              <a:ea typeface="+mj-ea"/>
              <a:cs typeface="Segoe UI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	</a:t>
            </a:r>
            <a:r>
              <a:rPr lang="en-US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boolean</a:t>
            </a:r>
            <a:r>
              <a:rPr lang="en-US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en-US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markSupported</a:t>
            </a:r>
            <a:r>
              <a:rPr lang="en-US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()</a:t>
            </a:r>
            <a:r>
              <a:rPr lang="uk-UA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uk-UA" dirty="0">
                <a:latin typeface="Segoe UI" pitchFamily="34" charset="0"/>
                <a:ea typeface="+mj-ea"/>
                <a:cs typeface="Segoe UI" pitchFamily="34" charset="0"/>
              </a:rPr>
              <a:t>– </a:t>
            </a:r>
            <a:r>
              <a:rPr lang="uk-UA" dirty="0" err="1">
                <a:latin typeface="Segoe UI" pitchFamily="34" charset="0"/>
                <a:ea typeface="+mj-ea"/>
                <a:cs typeface="Segoe UI" pitchFamily="34" charset="0"/>
              </a:rPr>
              <a:t>проверка</a:t>
            </a:r>
            <a:r>
              <a:rPr lang="uk-UA" dirty="0">
                <a:latin typeface="Segoe UI" pitchFamily="34" charset="0"/>
                <a:ea typeface="+mj-ea"/>
                <a:cs typeface="Segoe UI" pitchFamily="34" charset="0"/>
              </a:rPr>
              <a:t>, </a:t>
            </a:r>
            <a:r>
              <a:rPr lang="uk-UA" dirty="0" err="1">
                <a:latin typeface="Segoe UI" pitchFamily="34" charset="0"/>
                <a:ea typeface="+mj-ea"/>
                <a:cs typeface="Segoe UI" pitchFamily="34" charset="0"/>
              </a:rPr>
              <a:t>поддерживаются</a:t>
            </a:r>
            <a:r>
              <a:rPr lang="uk-UA" dirty="0"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uk-UA" dirty="0" err="1">
                <a:latin typeface="Segoe UI" pitchFamily="34" charset="0"/>
                <a:ea typeface="+mj-ea"/>
                <a:cs typeface="Segoe UI" pitchFamily="34" charset="0"/>
              </a:rPr>
              <a:t>ли</a:t>
            </a:r>
            <a:r>
              <a:rPr lang="uk-UA" dirty="0">
                <a:latin typeface="Segoe UI" pitchFamily="34" charset="0"/>
                <a:ea typeface="+mj-ea"/>
                <a:cs typeface="Segoe UI" pitchFamily="34" charset="0"/>
              </a:rPr>
              <a:t> метод</a:t>
            </a:r>
            <a:r>
              <a:rPr lang="ru-RU" dirty="0">
                <a:latin typeface="Segoe UI" pitchFamily="34" charset="0"/>
                <a:ea typeface="+mj-ea"/>
                <a:cs typeface="Segoe UI" pitchFamily="34" charset="0"/>
              </a:rPr>
              <a:t>ы </a:t>
            </a:r>
            <a:r>
              <a:rPr lang="en-US" dirty="0">
                <a:latin typeface="Segoe UI" pitchFamily="34" charset="0"/>
                <a:ea typeface="+mj-ea"/>
                <a:cs typeface="Segoe UI" pitchFamily="34" charset="0"/>
              </a:rPr>
              <a:t>mark </a:t>
            </a:r>
            <a:r>
              <a:rPr lang="ru-RU" dirty="0">
                <a:latin typeface="Segoe UI" pitchFamily="34" charset="0"/>
                <a:ea typeface="+mj-ea"/>
                <a:cs typeface="Segoe UI" pitchFamily="34" charset="0"/>
              </a:rPr>
              <a:t>и </a:t>
            </a:r>
            <a:r>
              <a:rPr lang="en-US" dirty="0">
                <a:latin typeface="Segoe UI" pitchFamily="34" charset="0"/>
                <a:ea typeface="+mj-ea"/>
                <a:cs typeface="Segoe UI" pitchFamily="34" charset="0"/>
              </a:rPr>
              <a:t>reset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	</a:t>
            </a:r>
            <a:r>
              <a:rPr lang="en-US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void mark (</a:t>
            </a:r>
            <a:r>
              <a:rPr lang="en-US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int</a:t>
            </a:r>
            <a:r>
              <a:rPr lang="en-US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en-US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readLimit</a:t>
            </a:r>
            <a:r>
              <a:rPr lang="en-US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)</a:t>
            </a:r>
            <a:r>
              <a:rPr lang="ru-RU" dirty="0">
                <a:latin typeface="Segoe UI" pitchFamily="34" charset="0"/>
                <a:ea typeface="+mj-ea"/>
                <a:cs typeface="Segoe UI" pitchFamily="34" charset="0"/>
              </a:rPr>
              <a:t> – пометить текущую позицию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	</a:t>
            </a:r>
            <a:r>
              <a:rPr lang="en-US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void reset()</a:t>
            </a:r>
            <a:r>
              <a:rPr lang="ru-RU" dirty="0">
                <a:latin typeface="Segoe UI" pitchFamily="34" charset="0"/>
                <a:ea typeface="+mj-ea"/>
                <a:cs typeface="Segoe UI" pitchFamily="34" charset="0"/>
              </a:rPr>
              <a:t> – возврат к месту, где был вызван метод </a:t>
            </a:r>
            <a:r>
              <a:rPr lang="en-US" dirty="0">
                <a:latin typeface="Segoe UI" pitchFamily="34" charset="0"/>
                <a:ea typeface="+mj-ea"/>
                <a:cs typeface="Segoe UI" pitchFamily="34" charset="0"/>
              </a:rPr>
              <a:t>mark</a:t>
            </a:r>
            <a:endParaRPr lang="ru-RU" dirty="0">
              <a:latin typeface="Segoe UI" pitchFamily="34" charset="0"/>
              <a:ea typeface="+mj-ea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2" y="4563074"/>
            <a:ext cx="1728519" cy="143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89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Метод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OutputStream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0" y="1676400"/>
            <a:ext cx="6629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4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void write (</a:t>
            </a:r>
            <a:r>
              <a:rPr lang="en-US" sz="2400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int</a:t>
            </a:r>
            <a:r>
              <a:rPr lang="en-US" sz="24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en-US" sz="2400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i</a:t>
            </a:r>
            <a:r>
              <a:rPr lang="en-US" sz="24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4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void write (byte[] buffer)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4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void write (byte[] buffer, </a:t>
            </a:r>
            <a:r>
              <a:rPr lang="en-US" sz="2400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int</a:t>
            </a:r>
            <a:r>
              <a:rPr lang="en-US" sz="24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 offset, </a:t>
            </a:r>
            <a:r>
              <a:rPr lang="en-US" sz="2400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int</a:t>
            </a:r>
            <a:r>
              <a:rPr lang="en-US" sz="24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 length)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4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void close()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4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void flush()</a:t>
            </a:r>
            <a:r>
              <a:rPr lang="ru-RU" sz="24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ru-RU" sz="2000" dirty="0">
                <a:latin typeface="Segoe UI" pitchFamily="34" charset="0"/>
                <a:ea typeface="+mj-ea"/>
                <a:cs typeface="Segoe UI" pitchFamily="34" charset="0"/>
              </a:rPr>
              <a:t>– принудительная запись (сброс буфера)</a:t>
            </a:r>
          </a:p>
        </p:txBody>
      </p:sp>
      <p:sp>
        <p:nvSpPr>
          <p:cNvPr id="5" name="Left Brace 4"/>
          <p:cNvSpPr/>
          <p:nvPr/>
        </p:nvSpPr>
        <p:spPr>
          <a:xfrm>
            <a:off x="3411718" y="1862000"/>
            <a:ext cx="381000" cy="200977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Rectangle 5"/>
          <p:cNvSpPr/>
          <p:nvPr/>
        </p:nvSpPr>
        <p:spPr>
          <a:xfrm>
            <a:off x="1181348" y="2353414"/>
            <a:ext cx="21929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2000" dirty="0">
                <a:latin typeface="Segoe UI" pitchFamily="34" charset="0"/>
                <a:cs typeface="Segoe UI" pitchFamily="34" charset="0"/>
              </a:rPr>
              <a:t>без </a:t>
            </a:r>
            <a:br>
              <a:rPr lang="ru-RU" sz="2000" dirty="0">
                <a:latin typeface="Segoe UI" pitchFamily="34" charset="0"/>
                <a:cs typeface="Segoe UI" pitchFamily="34" charset="0"/>
              </a:rPr>
            </a:br>
            <a:r>
              <a:rPr lang="ru-RU" sz="2000" dirty="0">
                <a:latin typeface="Segoe UI" pitchFamily="34" charset="0"/>
                <a:cs typeface="Segoe UI" pitchFamily="34" charset="0"/>
              </a:rPr>
              <a:t>комментариев </a:t>
            </a:r>
            <a:r>
              <a:rPr lang="ru-RU" sz="2000" dirty="0">
                <a:latin typeface="Segoe UI" pitchFamily="34" charset="0"/>
                <a:cs typeface="Segoe UI" pitchFamily="34" charset="0"/>
                <a:sym typeface="Wingdings" panose="05000000000000000000" pitchFamily="2" charset="2"/>
              </a:rPr>
              <a:t></a:t>
            </a:r>
            <a:endParaRPr lang="uk-UA" sz="2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340" y="4433203"/>
            <a:ext cx="1728519" cy="143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83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Тема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373241" y="2743200"/>
            <a:ext cx="11437759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Основы ввода-вывода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937532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Метод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Reader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38400" y="1427133"/>
            <a:ext cx="86868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000" dirty="0" err="1">
                <a:latin typeface="Segoe UI" pitchFamily="34" charset="0"/>
                <a:ea typeface="+mj-ea"/>
                <a:cs typeface="Segoe UI" pitchFamily="34" charset="0"/>
              </a:rPr>
              <a:t>Полная</a:t>
            </a:r>
            <a:r>
              <a:rPr lang="uk-UA" sz="2000" dirty="0"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uk-UA" sz="2000" dirty="0" err="1">
                <a:latin typeface="Segoe UI" pitchFamily="34" charset="0"/>
                <a:ea typeface="+mj-ea"/>
                <a:cs typeface="Segoe UI" pitchFamily="34" charset="0"/>
              </a:rPr>
              <a:t>аналогия</a:t>
            </a:r>
            <a:r>
              <a:rPr lang="ru-RU" sz="2000" dirty="0">
                <a:latin typeface="Segoe UI" pitchFamily="34" charset="0"/>
                <a:ea typeface="+mj-ea"/>
                <a:cs typeface="Segoe UI" pitchFamily="34" charset="0"/>
              </a:rPr>
              <a:t>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	</a:t>
            </a:r>
            <a:r>
              <a:rPr lang="en-US" sz="2000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int</a:t>
            </a:r>
            <a:r>
              <a:rPr lang="en-US" sz="20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 read()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	</a:t>
            </a:r>
            <a:r>
              <a:rPr lang="en-US" sz="2000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int</a:t>
            </a:r>
            <a:r>
              <a:rPr lang="en-US" sz="20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 read(char[] </a:t>
            </a:r>
            <a:r>
              <a:rPr lang="en-US" sz="2000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cbuf</a:t>
            </a:r>
            <a:r>
              <a:rPr lang="en-US" sz="20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	</a:t>
            </a:r>
            <a:r>
              <a:rPr lang="en-US" sz="2000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int</a:t>
            </a:r>
            <a:r>
              <a:rPr lang="en-US" sz="20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 read (char[] </a:t>
            </a:r>
            <a:r>
              <a:rPr lang="en-US" sz="2000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cbuf</a:t>
            </a:r>
            <a:r>
              <a:rPr lang="en-US" sz="20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, </a:t>
            </a:r>
            <a:r>
              <a:rPr lang="en-US" sz="2000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int</a:t>
            </a:r>
            <a:r>
              <a:rPr lang="en-US" sz="20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 offset, </a:t>
            </a:r>
            <a:r>
              <a:rPr lang="en-US" sz="2000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int</a:t>
            </a:r>
            <a:r>
              <a:rPr lang="en-US" sz="20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 length) </a:t>
            </a:r>
            <a:endParaRPr lang="uk-UA" sz="2000" dirty="0">
              <a:solidFill>
                <a:srgbClr val="D04E1D"/>
              </a:solidFill>
              <a:latin typeface="Segoe UI" pitchFamily="34" charset="0"/>
              <a:ea typeface="+mj-ea"/>
              <a:cs typeface="Segoe UI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	</a:t>
            </a:r>
            <a:r>
              <a:rPr lang="en-US" sz="20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void close () </a:t>
            </a:r>
            <a:endParaRPr lang="uk-UA" sz="2000" dirty="0">
              <a:solidFill>
                <a:srgbClr val="D04E1D"/>
              </a:solidFill>
              <a:latin typeface="Segoe UI" pitchFamily="34" charset="0"/>
              <a:ea typeface="+mj-ea"/>
              <a:cs typeface="Segoe UI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	</a:t>
            </a:r>
            <a:r>
              <a:rPr lang="en-US" sz="2000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boolean</a:t>
            </a:r>
            <a:r>
              <a:rPr lang="en-US" sz="20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 ready()</a:t>
            </a:r>
            <a:r>
              <a:rPr lang="ru-RU" sz="20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ru-RU" sz="2000" dirty="0">
                <a:latin typeface="Segoe UI" pitchFamily="34" charset="0"/>
                <a:ea typeface="+mj-ea"/>
                <a:cs typeface="Segoe UI" pitchFamily="34" charset="0"/>
              </a:rPr>
              <a:t>– </a:t>
            </a:r>
            <a:r>
              <a:rPr lang="uk-UA" sz="2000" dirty="0" err="1">
                <a:latin typeface="Segoe UI" pitchFamily="34" charset="0"/>
                <a:ea typeface="+mj-ea"/>
                <a:cs typeface="Segoe UI" pitchFamily="34" charset="0"/>
              </a:rPr>
              <a:t>готов</a:t>
            </a:r>
            <a:r>
              <a:rPr lang="uk-UA" sz="2000" dirty="0"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uk-UA" sz="2000" dirty="0" err="1">
                <a:latin typeface="Segoe UI" pitchFamily="34" charset="0"/>
                <a:ea typeface="+mj-ea"/>
                <a:cs typeface="Segoe UI" pitchFamily="34" charset="0"/>
              </a:rPr>
              <a:t>ли</a:t>
            </a:r>
            <a:r>
              <a:rPr lang="uk-UA" sz="2000" dirty="0"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uk-UA" sz="2000" dirty="0" err="1">
                <a:latin typeface="Segoe UI" pitchFamily="34" charset="0"/>
                <a:ea typeface="+mj-ea"/>
                <a:cs typeface="Segoe UI" pitchFamily="34" charset="0"/>
              </a:rPr>
              <a:t>поток</a:t>
            </a:r>
            <a:r>
              <a:rPr lang="uk-UA" sz="2000" dirty="0">
                <a:latin typeface="Segoe UI" pitchFamily="34" charset="0"/>
                <a:ea typeface="+mj-ea"/>
                <a:cs typeface="Segoe UI" pitchFamily="34" charset="0"/>
              </a:rPr>
              <a:t> к </a:t>
            </a:r>
            <a:r>
              <a:rPr lang="uk-UA" sz="2000" dirty="0" err="1">
                <a:latin typeface="Segoe UI" pitchFamily="34" charset="0"/>
                <a:ea typeface="+mj-ea"/>
                <a:cs typeface="Segoe UI" pitchFamily="34" charset="0"/>
              </a:rPr>
              <a:t>чтению</a:t>
            </a:r>
            <a:endParaRPr lang="en-US" sz="2000" dirty="0">
              <a:latin typeface="Segoe UI" pitchFamily="34" charset="0"/>
              <a:ea typeface="+mj-ea"/>
              <a:cs typeface="Segoe UI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	</a:t>
            </a:r>
            <a:r>
              <a:rPr lang="en-US" sz="20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long skip (long n)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	</a:t>
            </a:r>
            <a:r>
              <a:rPr lang="en-US" sz="2000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boolean</a:t>
            </a:r>
            <a:r>
              <a:rPr lang="en-US" sz="20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en-US" sz="2000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markSupported</a:t>
            </a:r>
            <a:r>
              <a:rPr lang="en-US" sz="20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() </a:t>
            </a:r>
            <a:endParaRPr lang="ru-RU" sz="2000" dirty="0">
              <a:solidFill>
                <a:srgbClr val="D04E1D"/>
              </a:solidFill>
              <a:latin typeface="Segoe UI" pitchFamily="34" charset="0"/>
              <a:ea typeface="+mj-ea"/>
              <a:cs typeface="Segoe UI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	</a:t>
            </a:r>
            <a:r>
              <a:rPr lang="en-US" sz="20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void mark (</a:t>
            </a:r>
            <a:r>
              <a:rPr lang="en-US" sz="2000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int</a:t>
            </a:r>
            <a:r>
              <a:rPr lang="en-US" sz="20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en-US" sz="2000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readAheadLimit</a:t>
            </a:r>
            <a:r>
              <a:rPr lang="en-US" sz="20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	</a:t>
            </a:r>
            <a:r>
              <a:rPr lang="en-US" sz="20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void reset ()</a:t>
            </a:r>
            <a:endParaRPr lang="ru-RU" sz="2000" dirty="0">
              <a:latin typeface="Segoe UI" pitchFamily="34" charset="0"/>
              <a:ea typeface="+mj-ea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4238647"/>
            <a:ext cx="1728519" cy="143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10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Вид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 потоков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5238" y="1378360"/>
            <a:ext cx="1084899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" pitchFamily="34" charset="0"/>
                <a:ea typeface="+mj-ea"/>
                <a:cs typeface="Segoe UI" pitchFamily="34" charset="0"/>
              </a:rPr>
              <a:t>Три основных вида</a:t>
            </a:r>
            <a:r>
              <a:rPr lang="en-US" sz="2400" dirty="0"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uk-UA" sz="2400" dirty="0" err="1">
                <a:latin typeface="Segoe UI" pitchFamily="34" charset="0"/>
                <a:ea typeface="+mj-ea"/>
                <a:cs typeface="Segoe UI" pitchFamily="34" charset="0"/>
              </a:rPr>
              <a:t>потоков</a:t>
            </a:r>
            <a:r>
              <a:rPr lang="ru-RU" sz="2400" dirty="0">
                <a:latin typeface="Segoe UI" pitchFamily="34" charset="0"/>
                <a:ea typeface="+mj-ea"/>
                <a:cs typeface="Segoe UI" pitchFamily="34" charset="0"/>
              </a:rPr>
              <a:t>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4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	</a:t>
            </a:r>
            <a:r>
              <a:rPr lang="en-US" sz="24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Files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4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	</a:t>
            </a:r>
            <a:r>
              <a:rPr lang="en-US" sz="24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Memory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4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	</a:t>
            </a:r>
            <a:r>
              <a:rPr lang="en-US" sz="24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Pipes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uk-UA" sz="2400" dirty="0">
              <a:solidFill>
                <a:srgbClr val="D04E1D"/>
              </a:solidFill>
              <a:latin typeface="Segoe UI" pitchFamily="34" charset="0"/>
              <a:ea typeface="+mj-ea"/>
              <a:cs typeface="Segoe UI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28245"/>
              </p:ext>
            </p:extLst>
          </p:nvPr>
        </p:nvGraphicFramePr>
        <p:xfrm>
          <a:off x="4064001" y="3012440"/>
          <a:ext cx="7137399" cy="2931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18733">
                  <a:extLst>
                    <a:ext uri="{9D8B030D-6E8A-4147-A177-3AD203B41FA5}">
                      <a16:colId xmlns:a16="http://schemas.microsoft.com/office/drawing/2014/main" val="393189654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752290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17434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uk-UA" dirty="0"/>
                        <a:t>Вид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err="1"/>
                        <a:t>Символь</a:t>
                      </a:r>
                      <a:r>
                        <a:rPr lang="ru-RU" dirty="0" err="1"/>
                        <a:t>ные</a:t>
                      </a:r>
                      <a:r>
                        <a:rPr lang="ru-RU" dirty="0"/>
                        <a:t> потоки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Байтовые потоки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701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D04E1D"/>
                          </a:solidFill>
                        </a:rPr>
                        <a:t>File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FileReader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/>
                      </a:r>
                      <a:br>
                        <a:rPr lang="ru-RU" dirty="0"/>
                      </a:br>
                      <a:r>
                        <a:rPr lang="en-US" dirty="0" err="1"/>
                        <a:t>FileWriter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FileInputStream</a:t>
                      </a:r>
                      <a:r>
                        <a:rPr lang="ru-RU" dirty="0"/>
                        <a:t/>
                      </a:r>
                      <a:br>
                        <a:rPr lang="ru-RU" dirty="0"/>
                      </a:br>
                      <a:r>
                        <a:rPr lang="en-US" dirty="0" err="1"/>
                        <a:t>FileOutputStream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2430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D04E1D"/>
                          </a:solidFill>
                        </a:rPr>
                        <a:t>Memory: Array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CharArrayReader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CharArrayWriter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ByteArrayInputStream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ByteArrayOutputStream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6297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D04E1D"/>
                          </a:solidFill>
                        </a:rPr>
                        <a:t>Memory: String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StringReader</a:t>
                      </a:r>
                      <a:r>
                        <a:rPr lang="en-US" dirty="0"/>
                        <a:t> </a:t>
                      </a:r>
                    </a:p>
                    <a:p>
                      <a:pPr algn="ctr"/>
                      <a:r>
                        <a:rPr lang="en-US" dirty="0" err="1"/>
                        <a:t>StringWriter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512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D04E1D"/>
                          </a:solidFill>
                        </a:rPr>
                        <a:t>Pipe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PipedReader</a:t>
                      </a:r>
                      <a:r>
                        <a:rPr lang="en-US" dirty="0"/>
                        <a:t> </a:t>
                      </a:r>
                      <a:br>
                        <a:rPr lang="en-US" dirty="0"/>
                      </a:br>
                      <a:r>
                        <a:rPr lang="en-US" dirty="0" err="1"/>
                        <a:t>PipedWriter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PipedInputStream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PipedOutputStream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6488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9529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Вид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 потоков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24" y="1284892"/>
            <a:ext cx="4326621" cy="4937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652" y="1427537"/>
            <a:ext cx="4562489" cy="4794480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6063637" y="2958608"/>
            <a:ext cx="609600" cy="838200"/>
          </a:xfrm>
          <a:prstGeom prst="rightArrow">
            <a:avLst/>
          </a:prstGeom>
          <a:solidFill>
            <a:srgbClr val="D04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78510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Цепочки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потоков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(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stream chaining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)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71600" y="1805910"/>
            <a:ext cx="9906000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>
                <a:latin typeface="Segoe UI" pitchFamily="34" charset="0"/>
                <a:ea typeface="+mj-ea"/>
                <a:cs typeface="Segoe UI" pitchFamily="34" charset="0"/>
              </a:rPr>
              <a:t>Один </a:t>
            </a:r>
            <a:r>
              <a:rPr lang="uk-UA" dirty="0" err="1">
                <a:latin typeface="Segoe UI" pitchFamily="34" charset="0"/>
                <a:ea typeface="+mj-ea"/>
                <a:cs typeface="Segoe UI" pitchFamily="34" charset="0"/>
              </a:rPr>
              <a:t>поток</a:t>
            </a:r>
            <a:r>
              <a:rPr lang="uk-UA" dirty="0"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uk-UA" dirty="0" err="1">
                <a:latin typeface="Segoe UI" pitchFamily="34" charset="0"/>
                <a:ea typeface="+mj-ea"/>
                <a:cs typeface="Segoe UI" pitchFamily="34" charset="0"/>
              </a:rPr>
              <a:t>используется</a:t>
            </a:r>
            <a:r>
              <a:rPr lang="uk-UA" dirty="0"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uk-UA" dirty="0" err="1">
                <a:latin typeface="Segoe UI" pitchFamily="34" charset="0"/>
                <a:ea typeface="+mj-ea"/>
                <a:cs typeface="Segoe UI" pitchFamily="34" charset="0"/>
              </a:rPr>
              <a:t>редко</a:t>
            </a:r>
            <a:r>
              <a:rPr lang="uk-UA" dirty="0">
                <a:latin typeface="Segoe UI" pitchFamily="34" charset="0"/>
                <a:ea typeface="+mj-ea"/>
                <a:cs typeface="Segoe UI" pitchFamily="34" charset="0"/>
              </a:rPr>
              <a:t> – об</a:t>
            </a:r>
            <a:r>
              <a:rPr lang="ru-RU" dirty="0" err="1">
                <a:latin typeface="Segoe UI" pitchFamily="34" charset="0"/>
                <a:ea typeface="+mj-ea"/>
                <a:cs typeface="Segoe UI" pitchFamily="34" charset="0"/>
              </a:rPr>
              <a:t>ычно</a:t>
            </a:r>
            <a:r>
              <a:rPr lang="ru-RU" dirty="0">
                <a:latin typeface="Segoe UI" pitchFamily="34" charset="0"/>
                <a:ea typeface="+mj-ea"/>
                <a:cs typeface="Segoe UI" pitchFamily="34" charset="0"/>
              </a:rPr>
              <a:t> несколько потоков </a:t>
            </a:r>
            <a:r>
              <a:rPr lang="ru-RU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передают эстафету друг-другу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500" dirty="0">
              <a:solidFill>
                <a:srgbClr val="D04E1D"/>
              </a:solidFill>
              <a:latin typeface="Segoe UI" pitchFamily="34" charset="0"/>
              <a:ea typeface="+mj-ea"/>
              <a:cs typeface="Segoe UI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Паттерн-декоратор*</a:t>
            </a:r>
            <a:endParaRPr lang="ru-RU" dirty="0">
              <a:latin typeface="Segoe UI" pitchFamily="34" charset="0"/>
              <a:ea typeface="+mj-ea"/>
              <a:cs typeface="Segoe U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369" y="2998112"/>
            <a:ext cx="7277100" cy="1200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350" y="4382750"/>
            <a:ext cx="73533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16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Цепочки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потоков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(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stream chaining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)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060782"/>
              </p:ext>
            </p:extLst>
          </p:nvPr>
        </p:nvGraphicFramePr>
        <p:xfrm>
          <a:off x="2105582" y="1476091"/>
          <a:ext cx="8127999" cy="4683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02209929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2732848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23604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uk-UA" dirty="0"/>
                        <a:t>Вид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err="1"/>
                        <a:t>Символьн</a:t>
                      </a:r>
                      <a:r>
                        <a:rPr lang="ru-RU" dirty="0" err="1"/>
                        <a:t>ый</a:t>
                      </a:r>
                      <a:r>
                        <a:rPr lang="ru-RU" dirty="0"/>
                        <a:t> поток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Байтовый поток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662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D04E1D"/>
                          </a:solidFill>
                        </a:rPr>
                        <a:t>Буферизация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BufferedReader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BufferedWriter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BufferedInputStream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BufferedOutputStream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3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D04E1D"/>
                          </a:solidFill>
                        </a:rPr>
                        <a:t>Фильтрация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FilterReader</a:t>
                      </a:r>
                      <a:r>
                        <a:rPr lang="en-US" dirty="0"/>
                        <a:t> </a:t>
                      </a:r>
                      <a:endParaRPr lang="ru-RU" dirty="0"/>
                    </a:p>
                    <a:p>
                      <a:pPr algn="ctr"/>
                      <a:r>
                        <a:rPr lang="en-US" dirty="0" err="1"/>
                        <a:t>FilterWriter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FilterInputStream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FilterOutputStream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707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D04E1D"/>
                          </a:solidFill>
                        </a:rPr>
                        <a:t>Преобразование между байтами и символами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InputStreamReader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OuptutStreamWriter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0635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err="1">
                          <a:solidFill>
                            <a:srgbClr val="D04E1D"/>
                          </a:solidFill>
                        </a:rPr>
                        <a:t>Сериализация</a:t>
                      </a:r>
                      <a:r>
                        <a:rPr lang="ru-RU" dirty="0">
                          <a:solidFill>
                            <a:srgbClr val="D04E1D"/>
                          </a:solidFill>
                        </a:rPr>
                        <a:t> объектов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uk-UA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ObjectInputStream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ObjectOutputStream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561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D04E1D"/>
                          </a:solidFill>
                        </a:rPr>
                        <a:t>Преобразование данных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uk-UA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DataInputStream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DataOutputStream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93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D04E1D"/>
                          </a:solidFill>
                        </a:rPr>
                        <a:t>Подсчет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LineNumberReader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LineNumberInputStream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847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rgbClr val="D04E1D"/>
                          </a:solidFill>
                        </a:rPr>
                        <a:t>В</a:t>
                      </a:r>
                      <a:r>
                        <a:rPr lang="ru-RU" dirty="0" err="1">
                          <a:solidFill>
                            <a:srgbClr val="D04E1D"/>
                          </a:solidFill>
                        </a:rPr>
                        <a:t>ыборка</a:t>
                      </a:r>
                      <a:r>
                        <a:rPr lang="ru-RU" dirty="0">
                          <a:solidFill>
                            <a:srgbClr val="D04E1D"/>
                          </a:solidFill>
                        </a:rPr>
                        <a:t> наперед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PushbackReader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PushbackInputStream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16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D04E1D"/>
                          </a:solidFill>
                        </a:rPr>
                        <a:t>Печать</a:t>
                      </a:r>
                      <a:endParaRPr lang="uk-UA" dirty="0">
                        <a:solidFill>
                          <a:srgbClr val="D04E1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PrintWriter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PrintStream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471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295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3276601"/>
            <a:ext cx="6093668" cy="2533683"/>
          </a:xfrm>
          <a:prstGeom prst="rect">
            <a:avLst/>
          </a:prstGeom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Обработка потоков</a:t>
            </a:r>
            <a:endParaRPr lang="uk-UA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24000"/>
            <a:ext cx="6012966" cy="234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08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11" y="2884487"/>
            <a:ext cx="6324600" cy="3318153"/>
          </a:xfrm>
          <a:prstGeom prst="rect">
            <a:avLst/>
          </a:prstGeom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Обработка потоков</a:t>
            </a:r>
            <a:endParaRPr lang="uk-UA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447800"/>
            <a:ext cx="6135697" cy="273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61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Сериализация</a:t>
            </a: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ru-RU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десериализация</a:t>
            </a: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объектов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/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165068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сериализации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1905000"/>
            <a:ext cx="1087755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Процесс </a:t>
            </a:r>
            <a:r>
              <a:rPr lang="ru-RU" sz="21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преобразования</a:t>
            </a: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 какой-либо структуры данных в последовательность битов</a:t>
            </a:r>
            <a:r>
              <a:rPr lang="ru-RU" sz="21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*</a:t>
            </a: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 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1000" dirty="0">
              <a:latin typeface="Segoe UI" pitchFamily="34" charset="0"/>
              <a:ea typeface="+mj-ea"/>
              <a:cs typeface="Segoe UI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Обратная операция – </a:t>
            </a:r>
            <a:r>
              <a:rPr lang="ru-RU" sz="2100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десериализация</a:t>
            </a: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 – </a:t>
            </a:r>
            <a:r>
              <a:rPr lang="ru-RU" sz="21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восстановление</a:t>
            </a: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 начального состояния структуры данных из битовой последовательности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1000" dirty="0">
              <a:latin typeface="Segoe UI" pitchFamily="34" charset="0"/>
              <a:ea typeface="+mj-ea"/>
              <a:cs typeface="Segoe UI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Используется для </a:t>
            </a:r>
            <a:r>
              <a:rPr lang="ru-RU" sz="21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передачи</a:t>
            </a: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 объектов по сети и для </a:t>
            </a:r>
            <a:r>
              <a:rPr lang="ru-RU" sz="21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сохранения</a:t>
            </a: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 их в файлы</a:t>
            </a:r>
          </a:p>
        </p:txBody>
      </p:sp>
      <p:pic>
        <p:nvPicPr>
          <p:cNvPr id="1026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0" y="4729163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330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Сериализация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800" y="1676400"/>
            <a:ext cx="9734550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Интерфейс </a:t>
            </a:r>
            <a:r>
              <a:rPr lang="en-US" sz="2100" dirty="0" err="1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java.io.Serializable</a:t>
            </a:r>
            <a:endParaRPr lang="ru-RU" sz="2100" dirty="0">
              <a:solidFill>
                <a:srgbClr val="D04E1D"/>
              </a:solidFill>
              <a:latin typeface="Segoe UI" pitchFamily="34" charset="0"/>
              <a:ea typeface="+mj-ea"/>
              <a:cs typeface="Segoe UI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 err="1">
                <a:latin typeface="Segoe UI" pitchFamily="34" charset="0"/>
                <a:ea typeface="+mj-ea"/>
                <a:cs typeface="Segoe UI" pitchFamily="34" charset="0"/>
              </a:rPr>
              <a:t>Сериализуются</a:t>
            </a: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ru-RU" sz="21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только данные</a:t>
            </a: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 объекта, поля ссылочных типов тоже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Данные, помеченные </a:t>
            </a:r>
            <a:r>
              <a:rPr lang="en-US" sz="2100" dirty="0">
                <a:solidFill>
                  <a:srgbClr val="D04E1D"/>
                </a:solidFill>
                <a:latin typeface="Segoe UI" pitchFamily="34" charset="0"/>
                <a:ea typeface="+mj-ea"/>
                <a:cs typeface="Segoe UI" pitchFamily="34" charset="0"/>
              </a:rPr>
              <a:t>transient</a:t>
            </a:r>
            <a:r>
              <a:rPr lang="ru-RU" sz="2100" dirty="0">
                <a:latin typeface="Segoe UI" pitchFamily="34" charset="0"/>
                <a:ea typeface="+mj-ea"/>
                <a:cs typeface="Segoe UI" pitchFamily="34" charset="0"/>
              </a:rPr>
              <a:t> не </a:t>
            </a:r>
            <a:r>
              <a:rPr lang="ru-RU" sz="2100" dirty="0" err="1">
                <a:latin typeface="Segoe UI" pitchFamily="34" charset="0"/>
                <a:ea typeface="+mj-ea"/>
                <a:cs typeface="Segoe UI" pitchFamily="34" charset="0"/>
              </a:rPr>
              <a:t>сериализуются</a:t>
            </a:r>
            <a:endParaRPr lang="ru-RU" sz="2100" dirty="0">
              <a:latin typeface="Segoe UI" pitchFamily="34" charset="0"/>
              <a:ea typeface="+mj-ea"/>
              <a:cs typeface="Segoe UI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" pitchFamily="34" charset="0"/>
              <a:ea typeface="+mj-ea"/>
              <a:cs typeface="Segoe UI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100" dirty="0">
              <a:latin typeface="Segoe UI" pitchFamily="34" charset="0"/>
              <a:ea typeface="+mj-ea"/>
              <a:cs typeface="Segoe U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3733800"/>
            <a:ext cx="7269351" cy="201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24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Заголовок 1"/>
          <p:cNvSpPr txBox="1">
            <a:spLocks/>
          </p:cNvSpPr>
          <p:nvPr/>
        </p:nvSpPr>
        <p:spPr bwMode="auto">
          <a:xfrm>
            <a:off x="61119" y="1004527"/>
            <a:ext cx="1203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3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Коллекции и дженерики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590800" y="2295525"/>
            <a:ext cx="92202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Работа с аргументами командной строки 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Системные свойства. Использование </a:t>
            </a:r>
            <a:r>
              <a:rPr lang="ru-RU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Properties</a:t>
            </a:r>
            <a:endParaRPr lang="ru-RU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Работа с потоками ввода-вывода</a:t>
            </a:r>
            <a:endParaRPr lang="en-US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Сериализация</a:t>
            </a: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ru-RU" sz="2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десериализация</a:t>
            </a: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объектов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Сериализация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50" y="1463819"/>
            <a:ext cx="6515100" cy="478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509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Сериализация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708" y="1421597"/>
            <a:ext cx="6184584" cy="489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92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77200" y="2743200"/>
            <a:ext cx="11786200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Лабораторная работа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/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21334"/>
      </p:ext>
    </p:extLst>
  </p:cSld>
  <p:clrMapOvr>
    <a:masterClrMapping/>
  </p:clrMapOvr>
  <p:transition spd="slow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ЛР: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Основ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 ввода-вывода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53841" y="2514600"/>
            <a:ext cx="7847359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 err="1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Построение</a:t>
            </a:r>
            <a:r>
              <a:rPr lang="uk-UA" sz="2400" dirty="0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отчета</a:t>
            </a:r>
            <a:r>
              <a:rPr lang="uk-UA" sz="2400" dirty="0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 по </a:t>
            </a:r>
            <a:r>
              <a:rPr lang="uk-UA" sz="2400" dirty="0" err="1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данн</a:t>
            </a:r>
            <a:r>
              <a:rPr lang="ru-RU" sz="2400" dirty="0" err="1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ым</a:t>
            </a:r>
            <a:r>
              <a:rPr lang="ru-RU" sz="2400" dirty="0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 файла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endParaRPr lang="uk-UA" sz="2400" dirty="0">
              <a:solidFill>
                <a:schemeClr val="tx1"/>
              </a:solidFill>
              <a:latin typeface="Segoe UI" pitchFamily="34" charset="0"/>
              <a:ea typeface="+mj-ea"/>
              <a:cs typeface="Segoe UI" pitchFamily="34" charset="0"/>
            </a:endParaRPr>
          </a:p>
        </p:txBody>
      </p:sp>
      <p:pic>
        <p:nvPicPr>
          <p:cNvPr id="2" name="Graphic 1" descr="Compute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924800" y="2105025"/>
            <a:ext cx="2590800" cy="2590800"/>
          </a:xfrm>
          <a:prstGeom prst="rect">
            <a:avLst/>
          </a:prstGeom>
        </p:spPr>
      </p:pic>
      <p:pic>
        <p:nvPicPr>
          <p:cNvPr id="8196" name="Picture 4" descr="Пов’язане зображенн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2949386"/>
            <a:ext cx="633244" cy="60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997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ЛР: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Основ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 ввода-вывода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351756"/>
            <a:ext cx="62579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93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/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Подведение итогов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90700" y="2209800"/>
            <a:ext cx="86106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Обсуждение лабораторной работы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О чем мы узнали в этом уроке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Вопросы для размышлений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Рекомендации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2362200"/>
            <a:ext cx="214849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7976"/>
      </p:ext>
    </p:extLst>
  </p:cSld>
  <p:clrMapOvr>
    <a:masterClrMapping/>
  </p:clrMapOvr>
  <p:transition spd="slow">
    <p:cov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/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Вопросы для самоконтроля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24000" y="1486745"/>
            <a:ext cx="96393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Куда попадают параметры командной строки?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Что такое системные свойства?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Как добавить новое системное свойство?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Как получить всю коллекцию свойств?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Что такое поток?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Что такое </a:t>
            </a:r>
            <a:r>
              <a:rPr lang="en-US" sz="2400" dirty="0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Stream Chaining?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 err="1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Что</a:t>
            </a:r>
            <a:r>
              <a:rPr lang="uk-UA" sz="2400" dirty="0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такое</a:t>
            </a:r>
            <a:r>
              <a:rPr lang="uk-UA" sz="2400" dirty="0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сериализация</a:t>
            </a:r>
            <a:r>
              <a:rPr lang="uk-UA" sz="2400" dirty="0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 err="1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Как</a:t>
            </a:r>
            <a:r>
              <a:rPr lang="uk-UA" sz="2400" dirty="0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запретить</a:t>
            </a:r>
            <a:r>
              <a:rPr lang="uk-UA" sz="2400" dirty="0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сохранение</a:t>
            </a:r>
            <a:r>
              <a:rPr lang="uk-UA" sz="2400" dirty="0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значения</a:t>
            </a:r>
            <a:r>
              <a:rPr lang="uk-UA" sz="2400" dirty="0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отдельного</a:t>
            </a:r>
            <a:r>
              <a:rPr lang="uk-UA" sz="2400" dirty="0">
                <a:solidFill>
                  <a:schemeClr val="tx1"/>
                </a:solidFill>
                <a:latin typeface="Segoe UI" pitchFamily="34" charset="0"/>
                <a:ea typeface="+mj-ea"/>
                <a:cs typeface="Segoe UI" pitchFamily="34" charset="0"/>
              </a:rPr>
              <a:t> поля?</a:t>
            </a:r>
            <a:endParaRPr lang="ru-RU" sz="2400" dirty="0">
              <a:solidFill>
                <a:schemeClr val="tx1"/>
              </a:solidFill>
              <a:latin typeface="Segoe UI" pitchFamily="34" charset="0"/>
              <a:ea typeface="+mj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895088"/>
      </p:ext>
    </p:extLst>
  </p:cSld>
  <p:clrMapOvr>
    <a:masterClrMapping/>
  </p:clrMapOvr>
  <p:transition spd="slow">
    <p:cove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601200" y="3618963"/>
            <a:ext cx="1384970" cy="1119420"/>
            <a:chOff x="7315200" y="2971800"/>
            <a:chExt cx="1384970" cy="11194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7145" y="2986320"/>
              <a:ext cx="1343025" cy="1104900"/>
            </a:xfrm>
            <a:prstGeom prst="rect">
              <a:avLst/>
            </a:prstGeom>
          </p:spPr>
        </p:pic>
        <p:sp>
          <p:nvSpPr>
            <p:cNvPr id="2" name="Oval 1"/>
            <p:cNvSpPr/>
            <p:nvPr/>
          </p:nvSpPr>
          <p:spPr>
            <a:xfrm>
              <a:off x="7315200" y="29718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280114" y="2670456"/>
            <a:ext cx="11379199" cy="1589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Работа с консолью и файловой системой</a:t>
            </a:r>
            <a:endParaRPr lang="en-US" sz="32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 bwMode="auto">
          <a:xfrm>
            <a:off x="2464514" y="2438400"/>
            <a:ext cx="73152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6D6D6D"/>
                </a:solidFill>
                <a:latin typeface="Segoe UI Light" pitchFamily="34" charset="0"/>
                <a:cs typeface="Segoe UI Light" pitchFamily="34" charset="0"/>
              </a:rPr>
              <a:t>Следующий урок:</a:t>
            </a:r>
            <a:endParaRPr lang="en-US" sz="2800" dirty="0">
              <a:solidFill>
                <a:srgbClr val="6D6D6D"/>
              </a:solidFill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77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04E1D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ITVDN.com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ITVDN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Смотрите наши уроки в видео формате</a:t>
            </a:r>
          </a:p>
        </p:txBody>
      </p:sp>
      <p:sp>
        <p:nvSpPr>
          <p:cNvPr id="44" name="Прямоугольник 1"/>
          <p:cNvSpPr/>
          <p:nvPr/>
        </p:nvSpPr>
        <p:spPr>
          <a:xfrm>
            <a:off x="6629400" y="1521499"/>
            <a:ext cx="4800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Посмотрите этот урок в видео формате на образовательном портале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  <a:hlinkClick r:id="rId3"/>
              </a:rPr>
              <a:t>ITVDN.com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+mn-ea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для закрепления пройденного материала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+mn-ea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+mn-ea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Все курсы записаны сертифицированными тренерами, которые работают в учебном центре CyberBionic Systematics</a:t>
            </a:r>
          </a:p>
        </p:txBody>
      </p:sp>
      <p:pic>
        <p:nvPicPr>
          <p:cNvPr id="45" name="Picture 2" descr="http://s.developers.org.ua/img/events/ITVDNColorBlackText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558" y="4311070"/>
            <a:ext cx="2418442" cy="137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19" y="1619911"/>
            <a:ext cx="5495924" cy="40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34404"/>
      </p:ext>
    </p:extLst>
  </p:cSld>
  <p:clrMapOvr>
    <a:masterClrMapping/>
  </p:clrMapOvr>
  <p:transition spd="slow">
    <p:cove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>
                <a:solidFill>
                  <a:srgbClr val="D04E1D"/>
                </a:solidFill>
                <a:latin typeface="Segoe UI Light" pitchFamily="34" charset="0"/>
              </a:rPr>
              <a:t>TestProvider.com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059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45060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45061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Проверка знаний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52475" y="1487488"/>
            <a:ext cx="10687050" cy="4533800"/>
            <a:chOff x="819150" y="1487488"/>
            <a:chExt cx="10687050" cy="4533800"/>
          </a:xfrm>
        </p:grpSpPr>
        <p:pic>
          <p:nvPicPr>
            <p:cNvPr id="45064" name="Picture 2" descr="http://usinformatic.com/images/brands/testprovider.pn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356600" y="4849713"/>
              <a:ext cx="3149600" cy="1171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6705600" y="1487488"/>
              <a:ext cx="4800600" cy="36925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TestProvider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 – это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online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сервис проверки знаний по информационным технологиям. С его помощью Вы можете оценить Ваш уровень и выявить слабые места. Он будет полезен как в процессе изучения технологии, так и общей оценки знаний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IT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специалиста.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После каждого урока проходите тестирование для проверки знаний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на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  <a:hlinkClick r:id="rId5" action="ppaction://hlinkfile"/>
                </a:rPr>
                <a:t>TestProvider.com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cs"/>
                </a:rPr>
                <a:t>Успешное прохождение финального тестирования позволит Вам получить соответствующий Сертификат.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50" y="1487488"/>
              <a:ext cx="5747860" cy="4467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98628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 ввода-вывода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6800" y="1697008"/>
            <a:ext cx="104679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Ввод-вывод (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input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/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output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IO) –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взаимодействие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между обработчиком информации и внешним миром (человек, другая система обработки информации)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9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Ввод – сигнал или данные,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полученные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системой, вывод – сигнал или данные,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отправленные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ею (полученные из нее)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9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Далее мы рассмотрим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способы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передачи данных в программу и получения </a:t>
            </a:r>
            <a:b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данных из нее</a:t>
            </a:r>
          </a:p>
        </p:txBody>
      </p:sp>
      <p:pic>
        <p:nvPicPr>
          <p:cNvPr id="1026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0" y="4729163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6914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После каждого урока обязательно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/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Прямоугольник 1"/>
          <p:cNvSpPr/>
          <p:nvPr/>
        </p:nvSpPr>
        <p:spPr>
          <a:xfrm>
            <a:off x="5410200" y="4250185"/>
            <a:ext cx="5181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Проверьте как Вы усвоили данный материал на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  <a:hlinkClick r:id="rId3"/>
              </a:rPr>
              <a:t>TestProvider.com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17" name="Прямоугольник 1"/>
          <p:cNvSpPr/>
          <p:nvPr/>
        </p:nvSpPr>
        <p:spPr>
          <a:xfrm>
            <a:off x="5410200" y="3177049"/>
            <a:ext cx="5803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Доступ можно получить через руководство вашего учебного центра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"/>
          <p:cNvSpPr/>
          <p:nvPr/>
        </p:nvSpPr>
        <p:spPr>
          <a:xfrm>
            <a:off x="5410200" y="2411688"/>
            <a:ext cx="5803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Повторите этот урок в видео формате на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  <a:hlinkClick r:id="rId4"/>
              </a:rPr>
              <a:t>ITVDN.com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cs typeface="Segoe UI Light" panose="020B0502040204020203" pitchFamily="34" charset="0"/>
            </a:endParaRPr>
          </a:p>
        </p:txBody>
      </p:sp>
      <p:pic>
        <p:nvPicPr>
          <p:cNvPr id="18" name="Picture 2" descr="http://usinformatic.com/images/brands/testprovider.png">
            <a:hlinkClick r:id="rId3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60357"/>
            <a:ext cx="3352800" cy="154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s.developers.org.ua/img/events/ITVDNColorBlackText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860" y="2251472"/>
            <a:ext cx="2152636" cy="121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797835"/>
      </p:ext>
    </p:extLst>
  </p:cSld>
  <p:clrMapOvr>
    <a:masterClrMapping/>
  </p:clrMapOvr>
  <p:transition spd="slow">
    <p:cover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ITVDN</a:t>
            </a:r>
            <a:endParaRPr lang="en-US" sz="2000">
              <a:latin typeface="Calibri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280114" y="2670456"/>
            <a:ext cx="11379199" cy="1589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Спасибо за внимание! До новых встреч!</a:t>
            </a:r>
            <a:endParaRPr lang="en-US" sz="32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783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6201" y="190500"/>
            <a:ext cx="1199565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Информационный видеосервис для разработчиков программного обеспечения</a:t>
            </a:r>
            <a:endParaRPr lang="en-US" sz="2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/>
          </a:p>
        </p:txBody>
      </p:sp>
      <p:grpSp>
        <p:nvGrpSpPr>
          <p:cNvPr id="19" name="Группа 18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0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t="16041" r="26020" b="29812"/>
          <a:stretch/>
        </p:blipFill>
        <p:spPr>
          <a:xfrm>
            <a:off x="4694836" y="2447046"/>
            <a:ext cx="2758380" cy="143915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44" y="5715000"/>
            <a:ext cx="6509763" cy="4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9584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Работа с аргументами </a:t>
            </a:r>
            <a:b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командной строки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02771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Аргументы командной строки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553200" y="1509132"/>
            <a:ext cx="5410200" cy="3901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GUI 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 </a:t>
            </a:r>
            <a:r>
              <a:rPr lang="uk-UA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диалогов</a:t>
            </a:r>
            <a:r>
              <a:rPr lang="ru-RU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ый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режим работы вообще, нужны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далеко не всегда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9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Аргументы командной строки – наиболее простой и быстрый способ передать в программу нужные данные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при запуске</a:t>
            </a:r>
            <a:endParaRPr lang="en-US" sz="21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9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NetBeans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позволяет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задать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их</a:t>
            </a:r>
            <a: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в </a:t>
            </a:r>
            <a:br>
              <a:rPr lang="uk-UA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свойствах</a:t>
            </a:r>
            <a:r>
              <a:rPr lang="uk-UA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проекта</a:t>
            </a: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462055"/>
            <a:ext cx="1969076" cy="45611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154" y="1692015"/>
            <a:ext cx="4566892" cy="34166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95919" y="2628507"/>
            <a:ext cx="2399908" cy="181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924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Аргументы командной строки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0600" y="1438281"/>
            <a:ext cx="10134600" cy="2100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Аргументы указываются после имени программы (класса) через пробел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Это строковые значения, если нужен пробел, помещаем строку в двойные кавычки</a:t>
            </a: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3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Аргументы попадают в строковой массив – аргумент метода 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main</a:t>
            </a: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526140"/>
            <a:ext cx="4752975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3536287"/>
            <a:ext cx="85153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18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Популярн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ые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библиотеки: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Commons CLI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62200" y="1524000"/>
            <a:ext cx="8763000" cy="445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 smtClean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Apache Commons CLI</a:t>
            </a:r>
            <a:r>
              <a:rPr lang="ru-RU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/>
            </a:r>
            <a:br>
              <a:rPr lang="ru-RU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Каждый параметр описывается как объект класса </a:t>
            </a:r>
            <a:r>
              <a:rPr lang="ru-RU" sz="2100" dirty="0" err="1" smtClean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Option</a:t>
            </a:r>
            <a:endParaRPr lang="ru-RU" sz="2100" dirty="0" smtClean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Сама строка запуска представляется классом </a:t>
            </a:r>
            <a:r>
              <a:rPr lang="ru-RU" sz="2100" dirty="0" err="1" smtClean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CommandLine</a:t>
            </a:r>
            <a:endParaRPr lang="en-US" sz="2100" dirty="0" smtClean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получения </a:t>
            </a:r>
            <a:r>
              <a:rPr lang="ru-RU" sz="2100" dirty="0" err="1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CommandLine</a:t>
            </a:r>
            <a:r>
              <a:rPr lang="ru-RU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применяются </a:t>
            </a:r>
            <a:r>
              <a:rPr lang="ru-RU" sz="2100" dirty="0" err="1" smtClean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парсеры</a:t>
            </a:r>
            <a:r>
              <a:rPr lang="ru-RU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- объекты, реализующие интерфейс </a:t>
            </a:r>
            <a:r>
              <a:rPr lang="ru-RU" sz="2100" dirty="0" err="1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CommandLineParser</a:t>
            </a:r>
            <a:endParaRPr lang="en-US" sz="2100" dirty="0" smtClean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Каждый </a:t>
            </a:r>
            <a:r>
              <a:rPr lang="ru-RU" sz="2100" dirty="0" err="1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парсер</a:t>
            </a:r>
            <a:r>
              <a:rPr lang="ru-RU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реализует подход к форматированию параметров </a:t>
            </a:r>
            <a:r>
              <a:rPr lang="uk-UA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</a:t>
            </a:r>
            <a:r>
              <a:rPr lang="uk-UA" sz="2100" dirty="0" err="1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определенном</a:t>
            </a:r>
            <a:r>
              <a:rPr lang="uk-UA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100" dirty="0" err="1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стиле</a:t>
            </a:r>
            <a:r>
              <a:rPr lang="uk-UA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</a:t>
            </a:r>
            <a:r>
              <a:rPr lang="en-US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GNU, </a:t>
            </a:r>
            <a:r>
              <a:rPr lang="en-US" sz="2100" dirty="0" err="1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Posix</a:t>
            </a:r>
            <a:r>
              <a:rPr lang="en-US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…)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 err="1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Commons</a:t>
            </a:r>
            <a:r>
              <a:rPr lang="ru-RU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CLI </a:t>
            </a:r>
            <a:r>
              <a:rPr lang="uk-UA" sz="2100" dirty="0" err="1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также</a:t>
            </a:r>
            <a:r>
              <a:rPr lang="uk-UA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позволяет генерировать </a:t>
            </a:r>
            <a:r>
              <a:rPr lang="ru-RU" sz="2100" dirty="0" smtClean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справочное сообщение</a:t>
            </a:r>
            <a:r>
              <a:rPr lang="ru-RU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</a:t>
            </a:r>
            <a:r>
              <a:rPr lang="en-US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опираясь на описанные параметры</a:t>
            </a:r>
            <a:endParaRPr lang="ru-RU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466975"/>
            <a:ext cx="1266825" cy="1266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29" y="4295775"/>
            <a:ext cx="12668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91742"/>
      </p:ext>
    </p:extLst>
  </p:cSld>
  <p:clrMapOvr>
    <a:masterClrMapping/>
  </p:clrMapOvr>
</p:sld>
</file>

<file path=ppt/theme/theme1.xml><?xml version="1.0" encoding="utf-8"?>
<a:theme xmlns:a="http://schemas.openxmlformats.org/drawingml/2006/main" name="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42084</TotalTime>
  <Words>1716</Words>
  <Application>Microsoft Office PowerPoint</Application>
  <PresentationFormat>Широкоэкранный</PresentationFormat>
  <Paragraphs>511</Paragraphs>
  <Slides>52</Slides>
  <Notes>51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52</vt:i4>
      </vt:variant>
    </vt:vector>
  </HeadingPairs>
  <TitlesOfParts>
    <vt:vector size="62" baseType="lpstr">
      <vt:lpstr>Arial</vt:lpstr>
      <vt:lpstr>Calibri</vt:lpstr>
      <vt:lpstr>Palace Script MT</vt:lpstr>
      <vt:lpstr>Segoe UI</vt:lpstr>
      <vt:lpstr>Segoe UI Light</vt:lpstr>
      <vt:lpstr>Verdana</vt:lpstr>
      <vt:lpstr>Webdings</vt:lpstr>
      <vt:lpstr>Wingdings</vt:lpstr>
      <vt:lpstr>Введение в Enterprise Library</vt:lpstr>
      <vt:lpstr>1_Введение в Enterprise Library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Library</dc:title>
  <dc:creator>Alexander</dc:creator>
  <cp:lastModifiedBy>Vladimir Vinohradov</cp:lastModifiedBy>
  <cp:revision>2496</cp:revision>
  <dcterms:created xsi:type="dcterms:W3CDTF">2010-11-10T13:30:04Z</dcterms:created>
  <dcterms:modified xsi:type="dcterms:W3CDTF">2017-07-20T15:24:41Z</dcterms:modified>
</cp:coreProperties>
</file>